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 id="2147483708" r:id="rId7"/>
    <p:sldMasterId id="2147483720" r:id="rId8"/>
    <p:sldMasterId id="2147483732" r:id="rId9"/>
  </p:sldMasterIdLst>
  <p:notesMasterIdLst>
    <p:notesMasterId r:id="rId41"/>
  </p:notesMasterIdLst>
  <p:sldIdLst>
    <p:sldId id="448" r:id="rId10"/>
    <p:sldId id="527" r:id="rId11"/>
    <p:sldId id="380" r:id="rId12"/>
    <p:sldId id="546" r:id="rId13"/>
    <p:sldId id="560" r:id="rId14"/>
    <p:sldId id="564" r:id="rId15"/>
    <p:sldId id="561" r:id="rId16"/>
    <p:sldId id="562" r:id="rId17"/>
    <p:sldId id="565" r:id="rId18"/>
    <p:sldId id="566" r:id="rId19"/>
    <p:sldId id="567" r:id="rId20"/>
    <p:sldId id="563" r:id="rId21"/>
    <p:sldId id="568" r:id="rId22"/>
    <p:sldId id="570" r:id="rId23"/>
    <p:sldId id="569" r:id="rId24"/>
    <p:sldId id="572" r:id="rId25"/>
    <p:sldId id="571" r:id="rId26"/>
    <p:sldId id="573" r:id="rId27"/>
    <p:sldId id="574" r:id="rId28"/>
    <p:sldId id="575" r:id="rId29"/>
    <p:sldId id="576" r:id="rId30"/>
    <p:sldId id="577" r:id="rId31"/>
    <p:sldId id="578" r:id="rId32"/>
    <p:sldId id="579" r:id="rId33"/>
    <p:sldId id="580" r:id="rId34"/>
    <p:sldId id="581" r:id="rId35"/>
    <p:sldId id="582" r:id="rId36"/>
    <p:sldId id="583" r:id="rId37"/>
    <p:sldId id="584" r:id="rId38"/>
    <p:sldId id="585" r:id="rId39"/>
    <p:sldId id="587" r:id="rId40"/>
  </p:sldIdLst>
  <p:sldSz cx="12196445"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8F8F8"/>
    <a:srgbClr val="A9BECB"/>
    <a:srgbClr val="781E19"/>
    <a:srgbClr val="DDDDDD"/>
    <a:srgbClr val="21A3D0"/>
    <a:srgbClr val="AF1D5C"/>
    <a:srgbClr val="D01C63"/>
    <a:srgbClr val="0067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63" d="100"/>
          <a:sy n="63" d="100"/>
        </p:scale>
        <p:origin x="-749" y="-67"/>
      </p:cViewPr>
      <p:guideLst>
        <p:guide orient="horz" pos="2176"/>
        <p:guide pos="384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notesMaster" Target="notesMasters/notesMaster1.xml"/><Relationship Id="rId40" Type="http://schemas.openxmlformats.org/officeDocument/2006/relationships/slide" Target="slides/slide31.xml"/><Relationship Id="rId4" Type="http://schemas.openxmlformats.org/officeDocument/2006/relationships/slideMaster" Target="slideMasters/slideMaster3.xml"/><Relationship Id="rId39" Type="http://schemas.openxmlformats.org/officeDocument/2006/relationships/slide" Target="slides/slide30.xml"/><Relationship Id="rId38" Type="http://schemas.openxmlformats.org/officeDocument/2006/relationships/slide" Target="slides/slide29.xml"/><Relationship Id="rId37" Type="http://schemas.openxmlformats.org/officeDocument/2006/relationships/slide" Target="slides/slide28.xml"/><Relationship Id="rId36" Type="http://schemas.openxmlformats.org/officeDocument/2006/relationships/slide" Target="slides/slide27.xml"/><Relationship Id="rId35" Type="http://schemas.openxmlformats.org/officeDocument/2006/relationships/slide" Target="slides/slide26.xml"/><Relationship Id="rId34" Type="http://schemas.openxmlformats.org/officeDocument/2006/relationships/slide" Target="slides/slide25.xml"/><Relationship Id="rId33" Type="http://schemas.openxmlformats.org/officeDocument/2006/relationships/slide" Target="slides/slide24.xml"/><Relationship Id="rId32" Type="http://schemas.openxmlformats.org/officeDocument/2006/relationships/slide" Target="slides/slide23.xml"/><Relationship Id="rId31" Type="http://schemas.openxmlformats.org/officeDocument/2006/relationships/slide" Target="slides/slide22.xml"/><Relationship Id="rId30" Type="http://schemas.openxmlformats.org/officeDocument/2006/relationships/slide" Target="slides/slide21.xml"/><Relationship Id="rId3" Type="http://schemas.openxmlformats.org/officeDocument/2006/relationships/slideMaster" Target="slideMasters/slideMaster2.xml"/><Relationship Id="rId29" Type="http://schemas.openxmlformats.org/officeDocument/2006/relationships/slide" Target="slides/slide20.xml"/><Relationship Id="rId28" Type="http://schemas.openxmlformats.org/officeDocument/2006/relationships/slide" Target="slides/slide19.xml"/><Relationship Id="rId27" Type="http://schemas.openxmlformats.org/officeDocument/2006/relationships/slide" Target="slides/slide18.xml"/><Relationship Id="rId26" Type="http://schemas.openxmlformats.org/officeDocument/2006/relationships/slide" Target="slides/slide17.xml"/><Relationship Id="rId25" Type="http://schemas.openxmlformats.org/officeDocument/2006/relationships/slide" Target="slides/slide16.xml"/><Relationship Id="rId24" Type="http://schemas.openxmlformats.org/officeDocument/2006/relationships/slide" Target="slides/slide15.xml"/><Relationship Id="rId23" Type="http://schemas.openxmlformats.org/officeDocument/2006/relationships/slide" Target="slides/slide14.xml"/><Relationship Id="rId22" Type="http://schemas.openxmlformats.org/officeDocument/2006/relationships/slide" Target="slides/slide13.xml"/><Relationship Id="rId21" Type="http://schemas.openxmlformats.org/officeDocument/2006/relationships/slide" Target="slides/slide12.xml"/><Relationship Id="rId20" Type="http://schemas.openxmlformats.org/officeDocument/2006/relationships/slide" Target="slides/slide11.xml"/><Relationship Id="rId2" Type="http://schemas.openxmlformats.org/officeDocument/2006/relationships/theme" Target="theme/theme1.xml"/><Relationship Id="rId19" Type="http://schemas.openxmlformats.org/officeDocument/2006/relationships/slide" Target="slides/slide10.xml"/><Relationship Id="rId18" Type="http://schemas.openxmlformats.org/officeDocument/2006/relationships/slide" Target="slides/slide9.xml"/><Relationship Id="rId17" Type="http://schemas.openxmlformats.org/officeDocument/2006/relationships/slide" Target="slides/slide8.xml"/><Relationship Id="rId16" Type="http://schemas.openxmlformats.org/officeDocument/2006/relationships/slide" Target="slides/slide7.xml"/><Relationship Id="rId15" Type="http://schemas.openxmlformats.org/officeDocument/2006/relationships/slide" Target="slides/slide6.xml"/><Relationship Id="rId14" Type="http://schemas.openxmlformats.org/officeDocument/2006/relationships/slide" Target="slides/slide5.xml"/><Relationship Id="rId13" Type="http://schemas.openxmlformats.org/officeDocument/2006/relationships/slide" Target="slides/slide4.xml"/><Relationship Id="rId12" Type="http://schemas.openxmlformats.org/officeDocument/2006/relationships/slide" Target="slides/slide3.xml"/><Relationship Id="rId11" Type="http://schemas.openxmlformats.org/officeDocument/2006/relationships/slide" Target="slides/slide2.xml"/><Relationship Id="rId10" Type="http://schemas.openxmlformats.org/officeDocument/2006/relationships/slide" Target="slides/slid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59EF015-F3B6-49FB-B9DB-63F1E967883D}" type="datetimeFigureOut">
              <a:rPr lang="zh-CN" altLang="en-US"/>
            </a:fld>
            <a:endParaRPr lang="en-US" altLang="zh-CN"/>
          </a:p>
        </p:txBody>
      </p:sp>
      <p:sp>
        <p:nvSpPr>
          <p:cNvPr id="10244"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ltLang="zh-CN"/>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467521EB-5711-4726-8947-0FA1F056053E}" type="slidenum">
              <a:rPr lang="zh-CN" altLang="en-US"/>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3" Type="http://schemas.openxmlformats.org/officeDocument/2006/relationships/theme" Target="../theme/theme4.xml"/><Relationship Id="rId12" Type="http://schemas.openxmlformats.org/officeDocument/2006/relationships/image" Target="../media/image1.jpe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3" Type="http://schemas.openxmlformats.org/officeDocument/2006/relationships/theme" Target="../theme/theme5.xml"/><Relationship Id="rId12" Type="http://schemas.openxmlformats.org/officeDocument/2006/relationships/image" Target="../media/image1.jpeg"/><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4.xml"/><Relationship Id="rId8" Type="http://schemas.openxmlformats.org/officeDocument/2006/relationships/slideLayout" Target="../slideLayouts/slideLayout63.xml"/><Relationship Id="rId7" Type="http://schemas.openxmlformats.org/officeDocument/2006/relationships/slideLayout" Target="../slideLayouts/slideLayout62.xml"/><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 Id="rId3" Type="http://schemas.openxmlformats.org/officeDocument/2006/relationships/slideLayout" Target="../slideLayouts/slideLayout58.xml"/><Relationship Id="rId25" Type="http://schemas.openxmlformats.org/officeDocument/2006/relationships/theme" Target="../theme/theme6.xml"/><Relationship Id="rId24" Type="http://schemas.openxmlformats.org/officeDocument/2006/relationships/image" Target="../media/image14.png"/><Relationship Id="rId23" Type="http://schemas.openxmlformats.org/officeDocument/2006/relationships/image" Target="../media/image13.png"/><Relationship Id="rId22" Type="http://schemas.openxmlformats.org/officeDocument/2006/relationships/image" Target="../media/image12.png"/><Relationship Id="rId21" Type="http://schemas.openxmlformats.org/officeDocument/2006/relationships/image" Target="../media/image11.png"/><Relationship Id="rId20" Type="http://schemas.openxmlformats.org/officeDocument/2006/relationships/image" Target="../media/image10.png"/><Relationship Id="rId2" Type="http://schemas.openxmlformats.org/officeDocument/2006/relationships/slideLayout" Target="../slideLayouts/slideLayout57.xml"/><Relationship Id="rId19" Type="http://schemas.openxmlformats.org/officeDocument/2006/relationships/image" Target="../media/image9.png"/><Relationship Id="rId18" Type="http://schemas.openxmlformats.org/officeDocument/2006/relationships/image" Target="../media/image8.png"/><Relationship Id="rId17" Type="http://schemas.openxmlformats.org/officeDocument/2006/relationships/image" Target="../media/image7.png"/><Relationship Id="rId16" Type="http://schemas.openxmlformats.org/officeDocument/2006/relationships/image" Target="../media/image6.png"/><Relationship Id="rId15" Type="http://schemas.openxmlformats.org/officeDocument/2006/relationships/image" Target="../media/image5.png"/><Relationship Id="rId14" Type="http://schemas.openxmlformats.org/officeDocument/2006/relationships/image" Target="../media/image4.png"/><Relationship Id="rId13" Type="http://schemas.openxmlformats.org/officeDocument/2006/relationships/image" Target="../media/image3.png"/><Relationship Id="rId12" Type="http://schemas.openxmlformats.org/officeDocument/2006/relationships/image" Target="../media/image2.png"/><Relationship Id="rId11" Type="http://schemas.openxmlformats.org/officeDocument/2006/relationships/slideLayout" Target="../slideLayouts/slideLayout66.xml"/><Relationship Id="rId10" Type="http://schemas.openxmlformats.org/officeDocument/2006/relationships/slideLayout" Target="../slideLayouts/slideLayout65.xml"/><Relationship Id="rId1"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75.xml"/><Relationship Id="rId8" Type="http://schemas.openxmlformats.org/officeDocument/2006/relationships/slideLayout" Target="../slideLayouts/slideLayout74.xml"/><Relationship Id="rId7" Type="http://schemas.openxmlformats.org/officeDocument/2006/relationships/slideLayout" Target="../slideLayouts/slideLayout73.xml"/><Relationship Id="rId6" Type="http://schemas.openxmlformats.org/officeDocument/2006/relationships/slideLayout" Target="../slideLayouts/slideLayout72.xml"/><Relationship Id="rId5" Type="http://schemas.openxmlformats.org/officeDocument/2006/relationships/slideLayout" Target="../slideLayouts/slideLayout71.xml"/><Relationship Id="rId4" Type="http://schemas.openxmlformats.org/officeDocument/2006/relationships/slideLayout" Target="../slideLayouts/slideLayout70.xml"/><Relationship Id="rId3" Type="http://schemas.openxmlformats.org/officeDocument/2006/relationships/slideLayout" Target="../slideLayouts/slideLayout69.xml"/><Relationship Id="rId2" Type="http://schemas.openxmlformats.org/officeDocument/2006/relationships/slideLayout" Target="../slideLayouts/slideLayout68.xml"/><Relationship Id="rId12" Type="http://schemas.openxmlformats.org/officeDocument/2006/relationships/theme" Target="../theme/theme7.xml"/><Relationship Id="rId11" Type="http://schemas.openxmlformats.org/officeDocument/2006/relationships/slideLayout" Target="../slideLayouts/slideLayout77.xml"/><Relationship Id="rId10" Type="http://schemas.openxmlformats.org/officeDocument/2006/relationships/slideLayout" Target="../slideLayouts/slideLayout76.xml"/><Relationship Id="rId1" Type="http://schemas.openxmlformats.org/officeDocument/2006/relationships/slideLayout" Target="../slideLayouts/slideLayout67.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86.xml"/><Relationship Id="rId8" Type="http://schemas.openxmlformats.org/officeDocument/2006/relationships/slideLayout" Target="../slideLayouts/slideLayout85.xml"/><Relationship Id="rId7" Type="http://schemas.openxmlformats.org/officeDocument/2006/relationships/slideLayout" Target="../slideLayouts/slideLayout84.xml"/><Relationship Id="rId6" Type="http://schemas.openxmlformats.org/officeDocument/2006/relationships/slideLayout" Target="../slideLayouts/slideLayout83.xml"/><Relationship Id="rId5" Type="http://schemas.openxmlformats.org/officeDocument/2006/relationships/slideLayout" Target="../slideLayouts/slideLayout82.xml"/><Relationship Id="rId4" Type="http://schemas.openxmlformats.org/officeDocument/2006/relationships/slideLayout" Target="../slideLayouts/slideLayout81.xml"/><Relationship Id="rId3" Type="http://schemas.openxmlformats.org/officeDocument/2006/relationships/slideLayout" Target="../slideLayouts/slideLayout80.xml"/><Relationship Id="rId2" Type="http://schemas.openxmlformats.org/officeDocument/2006/relationships/slideLayout" Target="../slideLayouts/slideLayout79.xml"/><Relationship Id="rId13" Type="http://schemas.openxmlformats.org/officeDocument/2006/relationships/theme" Target="../theme/theme8.xml"/><Relationship Id="rId12" Type="http://schemas.openxmlformats.org/officeDocument/2006/relationships/image" Target="../media/image1.jpeg"/><Relationship Id="rId11" Type="http://schemas.openxmlformats.org/officeDocument/2006/relationships/slideLayout" Target="../slideLayouts/slideLayout88.xml"/><Relationship Id="rId10" Type="http://schemas.openxmlformats.org/officeDocument/2006/relationships/slideLayout" Target="../slideLayouts/slideLayout87.xml"/><Relationship Id="rId1"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8F8F8"/>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1027"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2051"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rtl="0" eaLnBrk="0" fontAlgn="base" hangingPunct="0">
        <a:spcBef>
          <a:spcPct val="0"/>
        </a:spcBef>
        <a:spcAft>
          <a:spcPct val="0"/>
        </a:spcAft>
        <a:defRPr sz="2400" kern="12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F8F8F8"/>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3075"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srcRect/>
          <a:stretch>
            <a:fillRect/>
          </a:stretch>
        </a:blipFill>
        <a:effectLst/>
      </p:bgPr>
    </p:bg>
    <p:spTree>
      <p:nvGrpSpPr>
        <p:cNvPr id="1" name=""/>
        <p:cNvGrpSpPr/>
        <p:nvPr/>
      </p:nvGrpSpPr>
      <p:grpSpPr>
        <a:xfrm>
          <a:off x="0" y="0"/>
          <a:ext cx="0" cy="0"/>
          <a:chOff x="0" y="0"/>
          <a:chExt cx="0" cy="0"/>
        </a:xfrm>
      </p:grpSpPr>
      <p:grpSp>
        <p:nvGrpSpPr>
          <p:cNvPr id="4098" name="Group 2"/>
          <p:cNvGrpSpPr/>
          <p:nvPr userDrawn="1"/>
        </p:nvGrpSpPr>
        <p:grpSpPr bwMode="auto">
          <a:xfrm>
            <a:off x="11096625" y="0"/>
            <a:ext cx="457200" cy="538163"/>
            <a:chOff x="0" y="0"/>
            <a:chExt cx="457200" cy="538163"/>
          </a:xfrm>
        </p:grpSpPr>
        <p:sp>
          <p:nvSpPr>
            <p:cNvPr id="4099" name="Freeform 5"/>
            <p:cNvSpPr/>
            <p:nvPr userDrawn="1"/>
          </p:nvSpPr>
          <p:spPr bwMode="auto">
            <a:xfrm>
              <a:off x="12700" y="0"/>
              <a:ext cx="444500" cy="538163"/>
            </a:xfrm>
            <a:custGeom>
              <a:avLst/>
              <a:gdLst>
                <a:gd name="T0" fmla="*/ 564 w 564"/>
                <a:gd name="T1" fmla="*/ 674 h 674"/>
                <a:gd name="T2" fmla="*/ 262 w 564"/>
                <a:gd name="T3" fmla="*/ 540 h 674"/>
                <a:gd name="T4" fmla="*/ 0 w 564"/>
                <a:gd name="T5" fmla="*/ 658 h 674"/>
                <a:gd name="T6" fmla="*/ 0 w 564"/>
                <a:gd name="T7" fmla="*/ 0 h 674"/>
                <a:gd name="T8" fmla="*/ 564 w 564"/>
                <a:gd name="T9" fmla="*/ 0 h 674"/>
                <a:gd name="T10" fmla="*/ 564 w 564"/>
                <a:gd name="T11" fmla="*/ 674 h 674"/>
              </a:gdLst>
              <a:ahLst/>
              <a:cxnLst>
                <a:cxn ang="0">
                  <a:pos x="T0" y="T1"/>
                </a:cxn>
                <a:cxn ang="0">
                  <a:pos x="T2" y="T3"/>
                </a:cxn>
                <a:cxn ang="0">
                  <a:pos x="T4" y="T5"/>
                </a:cxn>
                <a:cxn ang="0">
                  <a:pos x="T6" y="T7"/>
                </a:cxn>
                <a:cxn ang="0">
                  <a:pos x="T8" y="T9"/>
                </a:cxn>
                <a:cxn ang="0">
                  <a:pos x="T10" y="T11"/>
                </a:cxn>
              </a:cxnLst>
              <a:rect l="0" t="0" r="r" b="b"/>
              <a:pathLst>
                <a:path w="564" h="674">
                  <a:moveTo>
                    <a:pt x="564" y="674"/>
                  </a:moveTo>
                  <a:lnTo>
                    <a:pt x="262" y="540"/>
                  </a:lnTo>
                  <a:lnTo>
                    <a:pt x="0" y="658"/>
                  </a:lnTo>
                  <a:lnTo>
                    <a:pt x="0" y="0"/>
                  </a:lnTo>
                  <a:lnTo>
                    <a:pt x="564" y="0"/>
                  </a:lnTo>
                  <a:lnTo>
                    <a:pt x="564" y="674"/>
                  </a:lnTo>
                  <a:close/>
                </a:path>
              </a:pathLst>
            </a:custGeom>
            <a:solidFill>
              <a:srgbClr val="746D6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0" name="Freeform 6"/>
            <p:cNvSpPr/>
            <p:nvPr userDrawn="1"/>
          </p:nvSpPr>
          <p:spPr bwMode="auto">
            <a:xfrm>
              <a:off x="0" y="0"/>
              <a:ext cx="442913" cy="514350"/>
            </a:xfrm>
            <a:custGeom>
              <a:avLst/>
              <a:gdLst>
                <a:gd name="T0" fmla="*/ 564 w 564"/>
                <a:gd name="T1" fmla="*/ 644 h 644"/>
                <a:gd name="T2" fmla="*/ 279 w 564"/>
                <a:gd name="T3" fmla="*/ 522 h 644"/>
                <a:gd name="T4" fmla="*/ 0 w 564"/>
                <a:gd name="T5" fmla="*/ 644 h 644"/>
                <a:gd name="T6" fmla="*/ 0 w 564"/>
                <a:gd name="T7" fmla="*/ 0 h 644"/>
                <a:gd name="T8" fmla="*/ 564 w 564"/>
                <a:gd name="T9" fmla="*/ 0 h 644"/>
                <a:gd name="T10" fmla="*/ 564 w 564"/>
                <a:gd name="T11" fmla="*/ 644 h 644"/>
              </a:gdLst>
              <a:ahLst/>
              <a:cxnLst>
                <a:cxn ang="0">
                  <a:pos x="T0" y="T1"/>
                </a:cxn>
                <a:cxn ang="0">
                  <a:pos x="T2" y="T3"/>
                </a:cxn>
                <a:cxn ang="0">
                  <a:pos x="T4" y="T5"/>
                </a:cxn>
                <a:cxn ang="0">
                  <a:pos x="T6" y="T7"/>
                </a:cxn>
                <a:cxn ang="0">
                  <a:pos x="T8" y="T9"/>
                </a:cxn>
                <a:cxn ang="0">
                  <a:pos x="T10" y="T11"/>
                </a:cxn>
              </a:cxnLst>
              <a:rect l="0" t="0" r="r" b="b"/>
              <a:pathLst>
                <a:path w="564" h="644">
                  <a:moveTo>
                    <a:pt x="564" y="644"/>
                  </a:moveTo>
                  <a:lnTo>
                    <a:pt x="279" y="522"/>
                  </a:lnTo>
                  <a:lnTo>
                    <a:pt x="0" y="644"/>
                  </a:lnTo>
                  <a:lnTo>
                    <a:pt x="0" y="0"/>
                  </a:lnTo>
                  <a:lnTo>
                    <a:pt x="564" y="0"/>
                  </a:lnTo>
                  <a:lnTo>
                    <a:pt x="564" y="644"/>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4101" name="TextBox 6"/>
          <p:cNvSpPr txBox="1">
            <a:spLocks noChangeArrowheads="1"/>
          </p:cNvSpPr>
          <p:nvPr userDrawn="1"/>
        </p:nvSpPr>
        <p:spPr bwMode="auto">
          <a:xfrm>
            <a:off x="11114088" y="87313"/>
            <a:ext cx="457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fld id="{5DF0EF99-13D3-4707-9EE9-E6AB06C564AB}" type="slidenum">
              <a:rPr lang="zh-CN" altLang="en-US" sz="1600">
                <a:solidFill>
                  <a:srgbClr val="F8F8F8"/>
                </a:solidFill>
                <a:latin typeface="微软雅黑" panose="020B0503020204020204" pitchFamily="34" charset="-122"/>
                <a:ea typeface="微软雅黑" panose="020B0503020204020204" pitchFamily="34" charset="-122"/>
              </a:rPr>
            </a:fld>
            <a:endParaRPr lang="zh-CN" altLang="en-US" sz="1600">
              <a:solidFill>
                <a:srgbClr val="F8F8F8"/>
              </a:solidFill>
              <a:latin typeface="微软雅黑" panose="020B0503020204020204" pitchFamily="34" charset="-122"/>
              <a:ea typeface="微软雅黑" panose="020B0503020204020204" pitchFamily="34" charset="-122"/>
            </a:endParaRPr>
          </a:p>
        </p:txBody>
      </p:sp>
      <p:sp>
        <p:nvSpPr>
          <p:cNvPr id="4102" name="Rectangle 9"/>
          <p:cNvSpPr>
            <a:spLocks noChangeArrowheads="1"/>
          </p:cNvSpPr>
          <p:nvPr/>
        </p:nvSpPr>
        <p:spPr bwMode="auto">
          <a:xfrm>
            <a:off x="0" y="6732588"/>
            <a:ext cx="12196763" cy="1254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4103"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4104"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400"/>
                                        <p:tgtEl>
                                          <p:spTgt spid="4098"/>
                                        </p:tgtEl>
                                      </p:cBhvr>
                                    </p:animEffect>
                                    <p:anim calcmode="lin" valueType="num">
                                      <p:cBhvr>
                                        <p:cTn id="8" dur="400" fill="hold"/>
                                        <p:tgtEl>
                                          <p:spTgt spid="4098"/>
                                        </p:tgtEl>
                                        <p:attrNameLst>
                                          <p:attrName>ppt_x</p:attrName>
                                        </p:attrNameLst>
                                      </p:cBhvr>
                                      <p:tavLst>
                                        <p:tav tm="0">
                                          <p:val>
                                            <p:strVal val="#ppt_x"/>
                                          </p:val>
                                        </p:tav>
                                        <p:tav tm="100000">
                                          <p:val>
                                            <p:strVal val="#ppt_x"/>
                                          </p:val>
                                        </p:tav>
                                      </p:tavLst>
                                    </p:anim>
                                    <p:anim calcmode="lin" valueType="num">
                                      <p:cBhvr>
                                        <p:cTn id="9" dur="400" fill="hold"/>
                                        <p:tgtEl>
                                          <p:spTgt spid="409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fade">
                                      <p:cBhvr>
                                        <p:cTn id="12" dur="400"/>
                                        <p:tgtEl>
                                          <p:spTgt spid="4101"/>
                                        </p:tgtEl>
                                      </p:cBhvr>
                                    </p:animEffect>
                                    <p:anim calcmode="lin" valueType="num">
                                      <p:cBhvr>
                                        <p:cTn id="13" dur="400" fill="hold"/>
                                        <p:tgtEl>
                                          <p:spTgt spid="4101"/>
                                        </p:tgtEl>
                                        <p:attrNameLst>
                                          <p:attrName>ppt_x</p:attrName>
                                        </p:attrNameLst>
                                      </p:cBhvr>
                                      <p:tavLst>
                                        <p:tav tm="0">
                                          <p:val>
                                            <p:strVal val="#ppt_x"/>
                                          </p:val>
                                        </p:tav>
                                        <p:tav tm="100000">
                                          <p:val>
                                            <p:strVal val="#ppt_x"/>
                                          </p:val>
                                        </p:tav>
                                      </p:tavLst>
                                    </p:anim>
                                    <p:anim calcmode="lin" valueType="num">
                                      <p:cBhvr>
                                        <p:cTn id="14" dur="4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Lst>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6147"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p:txBody>
      </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p:transition>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rgbClr val="F8F8F8"/>
        </a:solidFill>
        <a:effectLst/>
      </p:bgPr>
    </p:bg>
    <p:spTree>
      <p:nvGrpSpPr>
        <p:cNvPr id="1" name=""/>
        <p:cNvGrpSpPr/>
        <p:nvPr/>
      </p:nvGrpSpPr>
      <p:grpSpPr>
        <a:xfrm>
          <a:off x="0" y="0"/>
          <a:ext cx="0" cy="0"/>
          <a:chOff x="0" y="0"/>
          <a:chExt cx="0" cy="0"/>
        </a:xfrm>
      </p:grpSpPr>
      <p:pic>
        <p:nvPicPr>
          <p:cNvPr id="7170" name="Picture 2" descr="PPECLOGO-eff-0-1"/>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4146550" y="2886075"/>
            <a:ext cx="10604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descr="PPECLOGO-eff-0-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431213" y="2757488"/>
            <a:ext cx="109537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PPECLOGO-eff-0-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9813" y="1447800"/>
            <a:ext cx="3014662"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PPECLOGO-eff-0-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467225" y="3770313"/>
            <a:ext cx="523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descr="PPECLOGO-eff-0-1"/>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77113" y="2903538"/>
            <a:ext cx="4000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8" descr="PPECLOGO-eff-0-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278438" y="2574925"/>
            <a:ext cx="981075"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9" descr="PPECLOGO-eff-5-4"/>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3262313" y="3206750"/>
            <a:ext cx="1477962"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10" descr="PPECLOGO-eff-5-2"/>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5353050" y="3446463"/>
            <a:ext cx="1833563"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11" descr="PPECLOGO-eff-5-4"/>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9885363" y="2725738"/>
            <a:ext cx="11176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12" descr="PPECLOGO-eff-0-1"/>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7942263" y="3624263"/>
            <a:ext cx="5222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13" descr="PPECLOGO-eff-0-1"/>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11255375" y="2365375"/>
            <a:ext cx="522288"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4" descr="PPECLOGO-eff2-1-2"/>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2054225" y="2795588"/>
            <a:ext cx="169703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icture 15" descr="PPECLOGO-eff2-1-3"/>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3983038" y="2786063"/>
            <a:ext cx="4381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16" descr="PPECLOGO-eff2-1-4"/>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8520113" y="3325813"/>
            <a:ext cx="7032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17" descr="PPECLOGO-eff2-1-3"/>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9239250" y="2909888"/>
            <a:ext cx="36036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18" descr="PPECLOGO-eff2-1-3"/>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9745663" y="3446463"/>
            <a:ext cx="280987"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6"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7187"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fade">
                                      <p:cBhvr>
                                        <p:cTn id="7" dur="500"/>
                                        <p:tgtEl>
                                          <p:spTgt spid="7176"/>
                                        </p:tgtEl>
                                      </p:cBhvr>
                                    </p:animEffect>
                                  </p:childTnLst>
                                </p:cTn>
                              </p:par>
                              <p:par>
                                <p:cTn id="8" presetID="10" presetClass="entr" presetSubtype="0" fill="hold"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fade">
                                      <p:cBhvr>
                                        <p:cTn id="10" dur="500"/>
                                        <p:tgtEl>
                                          <p:spTgt spid="7173"/>
                                        </p:tgtEl>
                                      </p:cBhvr>
                                    </p:animEffect>
                                  </p:childTnLst>
                                </p:cTn>
                              </p:par>
                              <p:par>
                                <p:cTn id="11" presetID="10" presetClass="entr" presetSubtype="0" fill="hold" nodeType="withEffect">
                                  <p:stCondLst>
                                    <p:cond delay="0"/>
                                  </p:stCondLst>
                                  <p:childTnLst>
                                    <p:set>
                                      <p:cBhvr>
                                        <p:cTn id="12" dur="1" fill="hold">
                                          <p:stCondLst>
                                            <p:cond delay="0"/>
                                          </p:stCondLst>
                                        </p:cTn>
                                        <p:tgtEl>
                                          <p:spTgt spid="7172"/>
                                        </p:tgtEl>
                                        <p:attrNameLst>
                                          <p:attrName>style.visibility</p:attrName>
                                        </p:attrNameLst>
                                      </p:cBhvr>
                                      <p:to>
                                        <p:strVal val="visible"/>
                                      </p:to>
                                    </p:set>
                                    <p:animEffect transition="in" filter="fade">
                                      <p:cBhvr>
                                        <p:cTn id="13" dur="500"/>
                                        <p:tgtEl>
                                          <p:spTgt spid="7172"/>
                                        </p:tgtEl>
                                      </p:cBhvr>
                                    </p:animEffect>
                                  </p:childTnLst>
                                </p:cTn>
                              </p:par>
                              <p:par>
                                <p:cTn id="14" presetID="10" presetClass="entr" presetSubtype="0"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Effect transition="in" filter="fade">
                                      <p:cBhvr>
                                        <p:cTn id="16" dur="500"/>
                                        <p:tgtEl>
                                          <p:spTgt spid="7170"/>
                                        </p:tgtEl>
                                      </p:cBhvr>
                                    </p:animEffect>
                                  </p:childTnLst>
                                </p:cTn>
                              </p:par>
                              <p:par>
                                <p:cTn id="17" presetID="10" presetClass="entr" presetSubtype="0" fill="hold" nodeType="withEffect">
                                  <p:stCondLst>
                                    <p:cond delay="0"/>
                                  </p:stCondLst>
                                  <p:childTnLst>
                                    <p:set>
                                      <p:cBhvr>
                                        <p:cTn id="18" dur="1" fill="hold">
                                          <p:stCondLst>
                                            <p:cond delay="0"/>
                                          </p:stCondLst>
                                        </p:cTn>
                                        <p:tgtEl>
                                          <p:spTgt spid="7175"/>
                                        </p:tgtEl>
                                        <p:attrNameLst>
                                          <p:attrName>style.visibility</p:attrName>
                                        </p:attrNameLst>
                                      </p:cBhvr>
                                      <p:to>
                                        <p:strVal val="visible"/>
                                      </p:to>
                                    </p:set>
                                    <p:animEffect transition="in" filter="fade">
                                      <p:cBhvr>
                                        <p:cTn id="19" dur="500"/>
                                        <p:tgtEl>
                                          <p:spTgt spid="7175"/>
                                        </p:tgtEl>
                                      </p:cBhvr>
                                    </p:animEffect>
                                  </p:childTnLst>
                                </p:cTn>
                              </p:par>
                              <p:par>
                                <p:cTn id="20" presetID="10" presetClass="entr" presetSubtype="0" fill="hold" nodeType="with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fade">
                                      <p:cBhvr>
                                        <p:cTn id="22" dur="500"/>
                                        <p:tgtEl>
                                          <p:spTgt spid="7177"/>
                                        </p:tgtEl>
                                      </p:cBhvr>
                                    </p:animEffect>
                                  </p:childTnLst>
                                </p:cTn>
                              </p:par>
                              <p:par>
                                <p:cTn id="23" presetID="10" presetClass="entr" presetSubtype="0" fill="hold" nodeType="withEffect">
                                  <p:stCondLst>
                                    <p:cond delay="0"/>
                                  </p:stCondLst>
                                  <p:childTnLst>
                                    <p:set>
                                      <p:cBhvr>
                                        <p:cTn id="24" dur="1" fill="hold">
                                          <p:stCondLst>
                                            <p:cond delay="0"/>
                                          </p:stCondLst>
                                        </p:cTn>
                                        <p:tgtEl>
                                          <p:spTgt spid="7179"/>
                                        </p:tgtEl>
                                        <p:attrNameLst>
                                          <p:attrName>style.visibility</p:attrName>
                                        </p:attrNameLst>
                                      </p:cBhvr>
                                      <p:to>
                                        <p:strVal val="visible"/>
                                      </p:to>
                                    </p:set>
                                    <p:animEffect transition="in" filter="fade">
                                      <p:cBhvr>
                                        <p:cTn id="25" dur="500"/>
                                        <p:tgtEl>
                                          <p:spTgt spid="7179"/>
                                        </p:tgtEl>
                                      </p:cBhvr>
                                    </p:animEffect>
                                  </p:childTnLst>
                                </p:cTn>
                              </p:par>
                              <p:par>
                                <p:cTn id="26" presetID="10" presetClass="entr" presetSubtype="0" fill="hold" nodeType="withEffect">
                                  <p:stCondLst>
                                    <p:cond delay="0"/>
                                  </p:stCondLst>
                                  <p:childTnLst>
                                    <p:set>
                                      <p:cBhvr>
                                        <p:cTn id="27" dur="1" fill="hold">
                                          <p:stCondLst>
                                            <p:cond delay="0"/>
                                          </p:stCondLst>
                                        </p:cTn>
                                        <p:tgtEl>
                                          <p:spTgt spid="7171"/>
                                        </p:tgtEl>
                                        <p:attrNameLst>
                                          <p:attrName>style.visibility</p:attrName>
                                        </p:attrNameLst>
                                      </p:cBhvr>
                                      <p:to>
                                        <p:strVal val="visible"/>
                                      </p:to>
                                    </p:set>
                                    <p:animEffect transition="in" filter="fade">
                                      <p:cBhvr>
                                        <p:cTn id="28" dur="500"/>
                                        <p:tgtEl>
                                          <p:spTgt spid="7171"/>
                                        </p:tgtEl>
                                      </p:cBhvr>
                                    </p:animEffect>
                                  </p:childTnLst>
                                </p:cTn>
                              </p:par>
                              <p:par>
                                <p:cTn id="29" presetID="10" presetClass="entr" presetSubtype="0" fill="hold" nodeType="withEffect">
                                  <p:stCondLst>
                                    <p:cond delay="0"/>
                                  </p:stCondLst>
                                  <p:childTnLst>
                                    <p:set>
                                      <p:cBhvr>
                                        <p:cTn id="30" dur="1" fill="hold">
                                          <p:stCondLst>
                                            <p:cond delay="0"/>
                                          </p:stCondLst>
                                        </p:cTn>
                                        <p:tgtEl>
                                          <p:spTgt spid="7178"/>
                                        </p:tgtEl>
                                        <p:attrNameLst>
                                          <p:attrName>style.visibility</p:attrName>
                                        </p:attrNameLst>
                                      </p:cBhvr>
                                      <p:to>
                                        <p:strVal val="visible"/>
                                      </p:to>
                                    </p:set>
                                    <p:animEffect transition="in" filter="fade">
                                      <p:cBhvr>
                                        <p:cTn id="31" dur="500"/>
                                        <p:tgtEl>
                                          <p:spTgt spid="7178"/>
                                        </p:tgtEl>
                                      </p:cBhvr>
                                    </p:animEffect>
                                  </p:childTnLst>
                                </p:cTn>
                              </p:par>
                              <p:par>
                                <p:cTn id="32" presetID="10" presetClass="entr" presetSubtype="0" fill="hold" nodeType="withEffect">
                                  <p:stCondLst>
                                    <p:cond delay="0"/>
                                  </p:stCondLst>
                                  <p:childTnLst>
                                    <p:set>
                                      <p:cBhvr>
                                        <p:cTn id="33" dur="1" fill="hold">
                                          <p:stCondLst>
                                            <p:cond delay="0"/>
                                          </p:stCondLst>
                                        </p:cTn>
                                        <p:tgtEl>
                                          <p:spTgt spid="7174"/>
                                        </p:tgtEl>
                                        <p:attrNameLst>
                                          <p:attrName>style.visibility</p:attrName>
                                        </p:attrNameLst>
                                      </p:cBhvr>
                                      <p:to>
                                        <p:strVal val="visible"/>
                                      </p:to>
                                    </p:set>
                                    <p:animEffect transition="in" filter="fade">
                                      <p:cBhvr>
                                        <p:cTn id="34" dur="500"/>
                                        <p:tgtEl>
                                          <p:spTgt spid="7174"/>
                                        </p:tgtEl>
                                      </p:cBhvr>
                                    </p:animEffect>
                                  </p:childTnLst>
                                </p:cTn>
                              </p:par>
                              <p:par>
                                <p:cTn id="35" presetID="10" presetClass="entr" presetSubtype="0" fill="hold" nodeType="withEffect">
                                  <p:stCondLst>
                                    <p:cond delay="0"/>
                                  </p:stCondLst>
                                  <p:childTnLst>
                                    <p:set>
                                      <p:cBhvr>
                                        <p:cTn id="36" dur="1" fill="hold">
                                          <p:stCondLst>
                                            <p:cond delay="0"/>
                                          </p:stCondLst>
                                        </p:cTn>
                                        <p:tgtEl>
                                          <p:spTgt spid="7180"/>
                                        </p:tgtEl>
                                        <p:attrNameLst>
                                          <p:attrName>style.visibility</p:attrName>
                                        </p:attrNameLst>
                                      </p:cBhvr>
                                      <p:to>
                                        <p:strVal val="visible"/>
                                      </p:to>
                                    </p:set>
                                    <p:animEffect transition="in" filter="fade">
                                      <p:cBhvr>
                                        <p:cTn id="37" dur="500"/>
                                        <p:tgtEl>
                                          <p:spTgt spid="7180"/>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7178"/>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7171"/>
                                        </p:tgtEl>
                                        <p:attrNameLst>
                                          <p:attrName>ppt_x</p:attrName>
                                          <p:attrName>ppt_y</p:attrName>
                                        </p:attrNameLst>
                                      </p:cBhvr>
                                      <p:rCtr x="-15600"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7174"/>
                                        </p:tgtEl>
                                        <p:attrNameLst>
                                          <p:attrName>ppt_x</p:attrName>
                                          <p:attrName>ppt_y</p:attrName>
                                        </p:attrNameLst>
                                      </p:cBhvr>
                                      <p:rCtr x="-23400"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7175"/>
                                        </p:tgtEl>
                                        <p:attrNameLst>
                                          <p:attrName>ppt_x</p:attrName>
                                          <p:attrName>ppt_y</p:attrName>
                                        </p:attrNameLst>
                                      </p:cBhvr>
                                      <p:rCtr x="-9600"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173"/>
                                        </p:tgtEl>
                                        <p:attrNameLst>
                                          <p:attrName>ppt_x</p:attrName>
                                          <p:attrName>ppt_y</p:attrName>
                                        </p:attrNameLst>
                                      </p:cBhvr>
                                      <p:rCtr x="-21600"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7170"/>
                                        </p:tgtEl>
                                        <p:attrNameLst>
                                          <p:attrName>ppt_x</p:attrName>
                                          <p:attrName>ppt_y</p:attrName>
                                        </p:attrNameLst>
                                      </p:cBhvr>
                                      <p:rCtr x="-16600"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7179"/>
                                        </p:tgtEl>
                                        <p:attrNameLst>
                                          <p:attrName>ppt_x</p:attrName>
                                          <p:attrName>ppt_y</p:attrName>
                                        </p:attrNameLst>
                                      </p:cBhvr>
                                      <p:rCtr x="-28400"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7180"/>
                                        </p:tgtEl>
                                        <p:attrNameLst>
                                          <p:attrName>ppt_x</p:attrName>
                                          <p:attrName>ppt_y</p:attrName>
                                        </p:attrNameLst>
                                      </p:cBhvr>
                                      <p:rCtr x="-28400"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7177"/>
                                        </p:tgtEl>
                                        <p:attrNameLst>
                                          <p:attrName>ppt_x</p:attrName>
                                          <p:attrName>ppt_y</p:attrName>
                                        </p:attrNameLst>
                                      </p:cBhvr>
                                      <p:rCtr x="21900"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7176"/>
                                        </p:tgtEl>
                                        <p:attrNameLst>
                                          <p:attrName>ppt_x</p:attrName>
                                          <p:attrName>ppt_y</p:attrName>
                                        </p:attrNameLst>
                                      </p:cBhvr>
                                      <p:rCtr x="31400"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7172"/>
                                        </p:tgtEl>
                                        <p:attrNameLst>
                                          <p:attrName>ppt_x</p:attrName>
                                          <p:attrName>ppt_y</p:attrName>
                                        </p:attrNameLst>
                                      </p:cBhvr>
                                      <p:rCtr x="21200" y="0"/>
                                    </p:animMotion>
                                  </p:childTnLst>
                                </p:cTn>
                              </p:par>
                              <p:par>
                                <p:cTn id="60" presetID="10" presetClass="exit" presetSubtype="0" fill="hold" nodeType="withEffect">
                                  <p:stCondLst>
                                    <p:cond delay="2500"/>
                                  </p:stCondLst>
                                  <p:childTnLst>
                                    <p:animEffect transition="out" filter="fade">
                                      <p:cBhvr>
                                        <p:cTn id="61" dur="500"/>
                                        <p:tgtEl>
                                          <p:spTgt spid="7176"/>
                                        </p:tgtEl>
                                      </p:cBhvr>
                                    </p:animEffect>
                                    <p:set>
                                      <p:cBhvr>
                                        <p:cTn id="62" dur="1" fill="hold">
                                          <p:stCondLst>
                                            <p:cond delay="499"/>
                                          </p:stCondLst>
                                        </p:cTn>
                                        <p:tgtEl>
                                          <p:spTgt spid="7176"/>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7177"/>
                                        </p:tgtEl>
                                      </p:cBhvr>
                                    </p:animEffect>
                                    <p:set>
                                      <p:cBhvr>
                                        <p:cTn id="65" dur="1" fill="hold">
                                          <p:stCondLst>
                                            <p:cond delay="499"/>
                                          </p:stCondLst>
                                        </p:cTn>
                                        <p:tgtEl>
                                          <p:spTgt spid="7177"/>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7179"/>
                                        </p:tgtEl>
                                      </p:cBhvr>
                                    </p:animEffect>
                                    <p:set>
                                      <p:cBhvr>
                                        <p:cTn id="68" dur="1" fill="hold">
                                          <p:stCondLst>
                                            <p:cond delay="499"/>
                                          </p:stCondLst>
                                        </p:cTn>
                                        <p:tgtEl>
                                          <p:spTgt spid="7179"/>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173"/>
                                        </p:tgtEl>
                                      </p:cBhvr>
                                    </p:animEffect>
                                    <p:set>
                                      <p:cBhvr>
                                        <p:cTn id="71" dur="1" fill="hold">
                                          <p:stCondLst>
                                            <p:cond delay="499"/>
                                          </p:stCondLst>
                                        </p:cTn>
                                        <p:tgtEl>
                                          <p:spTgt spid="7173"/>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7175"/>
                                        </p:tgtEl>
                                      </p:cBhvr>
                                    </p:animEffect>
                                    <p:set>
                                      <p:cBhvr>
                                        <p:cTn id="74" dur="1" fill="hold">
                                          <p:stCondLst>
                                            <p:cond delay="499"/>
                                          </p:stCondLst>
                                        </p:cTn>
                                        <p:tgtEl>
                                          <p:spTgt spid="7175"/>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7171"/>
                                        </p:tgtEl>
                                      </p:cBhvr>
                                    </p:animEffect>
                                    <p:set>
                                      <p:cBhvr>
                                        <p:cTn id="77" dur="1" fill="hold">
                                          <p:stCondLst>
                                            <p:cond delay="499"/>
                                          </p:stCondLst>
                                        </p:cTn>
                                        <p:tgtEl>
                                          <p:spTgt spid="7171"/>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7178"/>
                                        </p:tgtEl>
                                      </p:cBhvr>
                                    </p:animEffect>
                                    <p:set>
                                      <p:cBhvr>
                                        <p:cTn id="80" dur="1" fill="hold">
                                          <p:stCondLst>
                                            <p:cond delay="499"/>
                                          </p:stCondLst>
                                        </p:cTn>
                                        <p:tgtEl>
                                          <p:spTgt spid="7178"/>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7180"/>
                                        </p:tgtEl>
                                      </p:cBhvr>
                                    </p:animEffect>
                                    <p:set>
                                      <p:cBhvr>
                                        <p:cTn id="83" dur="1" fill="hold">
                                          <p:stCondLst>
                                            <p:cond delay="499"/>
                                          </p:stCondLst>
                                        </p:cTn>
                                        <p:tgtEl>
                                          <p:spTgt spid="7180"/>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7172"/>
                                        </p:tgtEl>
                                      </p:cBhvr>
                                    </p:animEffect>
                                    <p:set>
                                      <p:cBhvr>
                                        <p:cTn id="86" dur="1" fill="hold">
                                          <p:stCondLst>
                                            <p:cond delay="499"/>
                                          </p:stCondLst>
                                        </p:cTn>
                                        <p:tgtEl>
                                          <p:spTgt spid="7172"/>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7170"/>
                                        </p:tgtEl>
                                      </p:cBhvr>
                                    </p:animEffect>
                                    <p:set>
                                      <p:cBhvr>
                                        <p:cTn id="89" dur="1" fill="hold">
                                          <p:stCondLst>
                                            <p:cond delay="499"/>
                                          </p:stCondLst>
                                        </p:cTn>
                                        <p:tgtEl>
                                          <p:spTgt spid="7170"/>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7174"/>
                                        </p:tgtEl>
                                      </p:cBhvr>
                                    </p:animEffect>
                                    <p:set>
                                      <p:cBhvr>
                                        <p:cTn id="92" dur="1" fill="hold">
                                          <p:stCondLst>
                                            <p:cond delay="499"/>
                                          </p:stCondLst>
                                        </p:cTn>
                                        <p:tgtEl>
                                          <p:spTgt spid="7174"/>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7181"/>
                                        </p:tgtEl>
                                        <p:attrNameLst>
                                          <p:attrName>style.visibility</p:attrName>
                                        </p:attrNameLst>
                                      </p:cBhvr>
                                      <p:to>
                                        <p:strVal val="visible"/>
                                      </p:to>
                                    </p:set>
                                    <p:animEffect transition="in" filter="fade">
                                      <p:cBhvr>
                                        <p:cTn id="95" dur="100"/>
                                        <p:tgtEl>
                                          <p:spTgt spid="7181"/>
                                        </p:tgtEl>
                                      </p:cBhvr>
                                    </p:animEffect>
                                  </p:childTnLst>
                                </p:cTn>
                              </p:par>
                              <p:par>
                                <p:cTn id="96" presetID="10" presetClass="entr" presetSubtype="0" fill="hold" nodeType="withEffect">
                                  <p:stCondLst>
                                    <p:cond delay="600"/>
                                  </p:stCondLst>
                                  <p:childTnLst>
                                    <p:set>
                                      <p:cBhvr>
                                        <p:cTn id="97" dur="1" fill="hold">
                                          <p:stCondLst>
                                            <p:cond delay="0"/>
                                          </p:stCondLst>
                                        </p:cTn>
                                        <p:tgtEl>
                                          <p:spTgt spid="7182"/>
                                        </p:tgtEl>
                                        <p:attrNameLst>
                                          <p:attrName>style.visibility</p:attrName>
                                        </p:attrNameLst>
                                      </p:cBhvr>
                                      <p:to>
                                        <p:strVal val="visible"/>
                                      </p:to>
                                    </p:set>
                                    <p:animEffect transition="in" filter="fade">
                                      <p:cBhvr>
                                        <p:cTn id="98" dur="100"/>
                                        <p:tgtEl>
                                          <p:spTgt spid="7182"/>
                                        </p:tgtEl>
                                      </p:cBhvr>
                                    </p:animEffect>
                                  </p:childTnLst>
                                </p:cTn>
                              </p:par>
                              <p:par>
                                <p:cTn id="99" presetID="10" presetClass="entr" presetSubtype="0" fill="hold" nodeType="withEffect">
                                  <p:stCondLst>
                                    <p:cond delay="200"/>
                                  </p:stCondLst>
                                  <p:childTnLst>
                                    <p:set>
                                      <p:cBhvr>
                                        <p:cTn id="100" dur="1" fill="hold">
                                          <p:stCondLst>
                                            <p:cond delay="0"/>
                                          </p:stCondLst>
                                        </p:cTn>
                                        <p:tgtEl>
                                          <p:spTgt spid="7183"/>
                                        </p:tgtEl>
                                        <p:attrNameLst>
                                          <p:attrName>style.visibility</p:attrName>
                                        </p:attrNameLst>
                                      </p:cBhvr>
                                      <p:to>
                                        <p:strVal val="visible"/>
                                      </p:to>
                                    </p:set>
                                    <p:animEffect transition="in" filter="fade">
                                      <p:cBhvr>
                                        <p:cTn id="101" dur="100"/>
                                        <p:tgtEl>
                                          <p:spTgt spid="7183"/>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7184"/>
                                        </p:tgtEl>
                                        <p:attrNameLst>
                                          <p:attrName>style.visibility</p:attrName>
                                        </p:attrNameLst>
                                      </p:cBhvr>
                                      <p:to>
                                        <p:strVal val="visible"/>
                                      </p:to>
                                    </p:set>
                                    <p:animEffect transition="in" filter="fade">
                                      <p:cBhvr>
                                        <p:cTn id="104" dur="100"/>
                                        <p:tgtEl>
                                          <p:spTgt spid="7184"/>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7185"/>
                                        </p:tgtEl>
                                        <p:attrNameLst>
                                          <p:attrName>style.visibility</p:attrName>
                                        </p:attrNameLst>
                                      </p:cBhvr>
                                      <p:to>
                                        <p:strVal val="visible"/>
                                      </p:to>
                                    </p:set>
                                    <p:animEffect transition="in" filter="fade">
                                      <p:cBhvr>
                                        <p:cTn id="107" dur="100"/>
                                        <p:tgtEl>
                                          <p:spTgt spid="7185"/>
                                        </p:tgtEl>
                                      </p:cBhvr>
                                    </p:animEffect>
                                  </p:childTnLst>
                                </p:cTn>
                              </p:par>
                              <p:par>
                                <p:cTn id="108" presetID="53" presetClass="exit" presetSubtype="16" fill="hold" nodeType="withEffect">
                                  <p:stCondLst>
                                    <p:cond delay="100"/>
                                  </p:stCondLst>
                                  <p:childTnLst>
                                    <p:anim calcmode="lin" valueType="num">
                                      <p:cBhvr>
                                        <p:cTn id="109" dur="1000"/>
                                        <p:tgtEl>
                                          <p:spTgt spid="7181"/>
                                        </p:tgtEl>
                                        <p:attrNameLst>
                                          <p:attrName>ppt_w</p:attrName>
                                        </p:attrNameLst>
                                      </p:cBhvr>
                                      <p:tavLst>
                                        <p:tav tm="0">
                                          <p:val>
                                            <p:strVal val="ppt_w"/>
                                          </p:val>
                                        </p:tav>
                                        <p:tav tm="100000">
                                          <p:val>
                                            <p:fltVal val="0"/>
                                          </p:val>
                                        </p:tav>
                                      </p:tavLst>
                                    </p:anim>
                                    <p:anim calcmode="lin" valueType="num">
                                      <p:cBhvr>
                                        <p:cTn id="110" dur="1000"/>
                                        <p:tgtEl>
                                          <p:spTgt spid="7181"/>
                                        </p:tgtEl>
                                        <p:attrNameLst>
                                          <p:attrName>ppt_h</p:attrName>
                                        </p:attrNameLst>
                                      </p:cBhvr>
                                      <p:tavLst>
                                        <p:tav tm="0">
                                          <p:val>
                                            <p:strVal val="ppt_h"/>
                                          </p:val>
                                        </p:tav>
                                        <p:tav tm="100000">
                                          <p:val>
                                            <p:fltVal val="0"/>
                                          </p:val>
                                        </p:tav>
                                      </p:tavLst>
                                    </p:anim>
                                    <p:animEffect transition="out" filter="fade">
                                      <p:cBhvr>
                                        <p:cTn id="111" dur="1000"/>
                                        <p:tgtEl>
                                          <p:spTgt spid="7181"/>
                                        </p:tgtEl>
                                      </p:cBhvr>
                                    </p:animEffect>
                                    <p:set>
                                      <p:cBhvr>
                                        <p:cTn id="112" dur="1" fill="hold">
                                          <p:stCondLst>
                                            <p:cond delay="999"/>
                                          </p:stCondLst>
                                        </p:cTn>
                                        <p:tgtEl>
                                          <p:spTgt spid="7181"/>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7182"/>
                                        </p:tgtEl>
                                        <p:attrNameLst>
                                          <p:attrName>ppt_w</p:attrName>
                                        </p:attrNameLst>
                                      </p:cBhvr>
                                      <p:tavLst>
                                        <p:tav tm="0">
                                          <p:val>
                                            <p:strVal val="ppt_w"/>
                                          </p:val>
                                        </p:tav>
                                        <p:tav tm="100000">
                                          <p:val>
                                            <p:fltVal val="0"/>
                                          </p:val>
                                        </p:tav>
                                      </p:tavLst>
                                    </p:anim>
                                    <p:anim calcmode="lin" valueType="num">
                                      <p:cBhvr>
                                        <p:cTn id="115" dur="500"/>
                                        <p:tgtEl>
                                          <p:spTgt spid="7182"/>
                                        </p:tgtEl>
                                        <p:attrNameLst>
                                          <p:attrName>ppt_h</p:attrName>
                                        </p:attrNameLst>
                                      </p:cBhvr>
                                      <p:tavLst>
                                        <p:tav tm="0">
                                          <p:val>
                                            <p:strVal val="ppt_h"/>
                                          </p:val>
                                        </p:tav>
                                        <p:tav tm="100000">
                                          <p:val>
                                            <p:fltVal val="0"/>
                                          </p:val>
                                        </p:tav>
                                      </p:tavLst>
                                    </p:anim>
                                    <p:animEffect transition="out" filter="fade">
                                      <p:cBhvr>
                                        <p:cTn id="116" dur="500"/>
                                        <p:tgtEl>
                                          <p:spTgt spid="7182"/>
                                        </p:tgtEl>
                                      </p:cBhvr>
                                    </p:animEffect>
                                    <p:set>
                                      <p:cBhvr>
                                        <p:cTn id="117" dur="1" fill="hold">
                                          <p:stCondLst>
                                            <p:cond delay="499"/>
                                          </p:stCondLst>
                                        </p:cTn>
                                        <p:tgtEl>
                                          <p:spTgt spid="7182"/>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7183"/>
                                        </p:tgtEl>
                                        <p:attrNameLst>
                                          <p:attrName>ppt_w</p:attrName>
                                        </p:attrNameLst>
                                      </p:cBhvr>
                                      <p:tavLst>
                                        <p:tav tm="0">
                                          <p:val>
                                            <p:strVal val="ppt_w"/>
                                          </p:val>
                                        </p:tav>
                                        <p:tav tm="100000">
                                          <p:val>
                                            <p:fltVal val="0"/>
                                          </p:val>
                                        </p:tav>
                                      </p:tavLst>
                                    </p:anim>
                                    <p:anim calcmode="lin" valueType="num">
                                      <p:cBhvr>
                                        <p:cTn id="120" dur="500"/>
                                        <p:tgtEl>
                                          <p:spTgt spid="7183"/>
                                        </p:tgtEl>
                                        <p:attrNameLst>
                                          <p:attrName>ppt_h</p:attrName>
                                        </p:attrNameLst>
                                      </p:cBhvr>
                                      <p:tavLst>
                                        <p:tav tm="0">
                                          <p:val>
                                            <p:strVal val="ppt_h"/>
                                          </p:val>
                                        </p:tav>
                                        <p:tav tm="100000">
                                          <p:val>
                                            <p:fltVal val="0"/>
                                          </p:val>
                                        </p:tav>
                                      </p:tavLst>
                                    </p:anim>
                                    <p:animEffect transition="out" filter="fade">
                                      <p:cBhvr>
                                        <p:cTn id="121" dur="500"/>
                                        <p:tgtEl>
                                          <p:spTgt spid="7183"/>
                                        </p:tgtEl>
                                      </p:cBhvr>
                                    </p:animEffect>
                                    <p:set>
                                      <p:cBhvr>
                                        <p:cTn id="122" dur="1" fill="hold">
                                          <p:stCondLst>
                                            <p:cond delay="499"/>
                                          </p:stCondLst>
                                        </p:cTn>
                                        <p:tgtEl>
                                          <p:spTgt spid="7183"/>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7184"/>
                                        </p:tgtEl>
                                        <p:attrNameLst>
                                          <p:attrName>ppt_w</p:attrName>
                                        </p:attrNameLst>
                                      </p:cBhvr>
                                      <p:tavLst>
                                        <p:tav tm="0">
                                          <p:val>
                                            <p:strVal val="ppt_w"/>
                                          </p:val>
                                        </p:tav>
                                        <p:tav tm="100000">
                                          <p:val>
                                            <p:fltVal val="0"/>
                                          </p:val>
                                        </p:tav>
                                      </p:tavLst>
                                    </p:anim>
                                    <p:anim calcmode="lin" valueType="num">
                                      <p:cBhvr>
                                        <p:cTn id="125" dur="500"/>
                                        <p:tgtEl>
                                          <p:spTgt spid="7184"/>
                                        </p:tgtEl>
                                        <p:attrNameLst>
                                          <p:attrName>ppt_h</p:attrName>
                                        </p:attrNameLst>
                                      </p:cBhvr>
                                      <p:tavLst>
                                        <p:tav tm="0">
                                          <p:val>
                                            <p:strVal val="ppt_h"/>
                                          </p:val>
                                        </p:tav>
                                        <p:tav tm="100000">
                                          <p:val>
                                            <p:fltVal val="0"/>
                                          </p:val>
                                        </p:tav>
                                      </p:tavLst>
                                    </p:anim>
                                    <p:animEffect transition="out" filter="fade">
                                      <p:cBhvr>
                                        <p:cTn id="126" dur="500"/>
                                        <p:tgtEl>
                                          <p:spTgt spid="7184"/>
                                        </p:tgtEl>
                                      </p:cBhvr>
                                    </p:animEffect>
                                    <p:set>
                                      <p:cBhvr>
                                        <p:cTn id="127" dur="1" fill="hold">
                                          <p:stCondLst>
                                            <p:cond delay="499"/>
                                          </p:stCondLst>
                                        </p:cTn>
                                        <p:tgtEl>
                                          <p:spTgt spid="7184"/>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7185"/>
                                        </p:tgtEl>
                                        <p:attrNameLst>
                                          <p:attrName>ppt_w</p:attrName>
                                        </p:attrNameLst>
                                      </p:cBhvr>
                                      <p:tavLst>
                                        <p:tav tm="0">
                                          <p:val>
                                            <p:strVal val="ppt_w"/>
                                          </p:val>
                                        </p:tav>
                                        <p:tav tm="100000">
                                          <p:val>
                                            <p:fltVal val="0"/>
                                          </p:val>
                                        </p:tav>
                                      </p:tavLst>
                                    </p:anim>
                                    <p:anim calcmode="lin" valueType="num">
                                      <p:cBhvr>
                                        <p:cTn id="130" dur="500"/>
                                        <p:tgtEl>
                                          <p:spTgt spid="7185"/>
                                        </p:tgtEl>
                                        <p:attrNameLst>
                                          <p:attrName>ppt_h</p:attrName>
                                        </p:attrNameLst>
                                      </p:cBhvr>
                                      <p:tavLst>
                                        <p:tav tm="0">
                                          <p:val>
                                            <p:strVal val="ppt_h"/>
                                          </p:val>
                                        </p:tav>
                                        <p:tav tm="100000">
                                          <p:val>
                                            <p:fltVal val="0"/>
                                          </p:val>
                                        </p:tav>
                                      </p:tavLst>
                                    </p:anim>
                                    <p:animEffect transition="out" filter="fade">
                                      <p:cBhvr>
                                        <p:cTn id="131" dur="500"/>
                                        <p:tgtEl>
                                          <p:spTgt spid="7185"/>
                                        </p:tgtEl>
                                      </p:cBhvr>
                                    </p:animEffect>
                                    <p:set>
                                      <p:cBhvr>
                                        <p:cTn id="132" dur="1" fill="hold">
                                          <p:stCondLst>
                                            <p:cond delay="499"/>
                                          </p:stCondLst>
                                        </p:cTn>
                                        <p:tgtEl>
                                          <p:spTgt spid="71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auto">
      <p:bgPr>
        <a:solidFill>
          <a:srgbClr val="E9EAEB"/>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8195"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fade/>
  </p:transition>
  <p:txStyles>
    <p:titleStyle>
      <a:lvl1pPr algn="l" rtl="0" eaLnBrk="0" fontAlgn="base" hangingPunct="0">
        <a:spcBef>
          <a:spcPct val="0"/>
        </a:spcBef>
        <a:spcAft>
          <a:spcPct val="0"/>
        </a:spcAft>
        <a:defRPr sz="2400" kern="12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9219"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fade/>
  </p:transition>
  <p:txStyles>
    <p:titleStyle>
      <a:lvl1pPr algn="l" rtl="0" eaLnBrk="0" fontAlgn="base" hangingPunct="0">
        <a:spcBef>
          <a:spcPct val="0"/>
        </a:spcBef>
        <a:spcAft>
          <a:spcPct val="0"/>
        </a:spcAft>
        <a:defRPr sz="2400" kern="12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51.xml"/><Relationship Id="rId1" Type="http://schemas.openxmlformats.org/officeDocument/2006/relationships/image" Target="../media/image1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11266" name="Oval 5"/>
          <p:cNvSpPr>
            <a:spLocks noChangeArrowheads="1"/>
          </p:cNvSpPr>
          <p:nvPr/>
        </p:nvSpPr>
        <p:spPr bwMode="auto">
          <a:xfrm>
            <a:off x="1416050" y="1758950"/>
            <a:ext cx="3000375" cy="3019425"/>
          </a:xfrm>
          <a:prstGeom prst="ellipse">
            <a:avLst/>
          </a:prstGeom>
          <a:solidFill>
            <a:srgbClr val="F3F3F3"/>
          </a:solidFill>
          <a:ln w="9525" cmpd="sng">
            <a:solidFill>
              <a:schemeClr val="bg1"/>
            </a:solidFill>
            <a:rou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267" name="Freeform 6"/>
          <p:cNvSpPr/>
          <p:nvPr/>
        </p:nvSpPr>
        <p:spPr bwMode="auto">
          <a:xfrm>
            <a:off x="3856038" y="2070100"/>
            <a:ext cx="8340725" cy="2527300"/>
          </a:xfrm>
          <a:custGeom>
            <a:avLst/>
            <a:gdLst>
              <a:gd name="T0" fmla="*/ 206 w 10932"/>
              <a:gd name="T1" fmla="*/ 0 h 3294"/>
              <a:gd name="T2" fmla="*/ 10932 w 10932"/>
              <a:gd name="T3" fmla="*/ 0 h 3294"/>
              <a:gd name="T4" fmla="*/ 10932 w 10932"/>
              <a:gd name="T5" fmla="*/ 3294 h 3294"/>
              <a:gd name="T6" fmla="*/ 0 w 10932"/>
              <a:gd name="T7" fmla="*/ 3294 h 3294"/>
              <a:gd name="T8" fmla="*/ 892 w 10932"/>
              <a:gd name="T9" fmla="*/ 1564 h 3294"/>
              <a:gd name="T10" fmla="*/ 206 w 10932"/>
              <a:gd name="T11" fmla="*/ 0 h 3294"/>
            </a:gdLst>
            <a:ahLst/>
            <a:cxnLst>
              <a:cxn ang="0">
                <a:pos x="T0" y="T1"/>
              </a:cxn>
              <a:cxn ang="0">
                <a:pos x="T2" y="T3"/>
              </a:cxn>
              <a:cxn ang="0">
                <a:pos x="T4" y="T5"/>
              </a:cxn>
              <a:cxn ang="0">
                <a:pos x="T6" y="T7"/>
              </a:cxn>
              <a:cxn ang="0">
                <a:pos x="T8" y="T9"/>
              </a:cxn>
              <a:cxn ang="0">
                <a:pos x="T10" y="T11"/>
              </a:cxn>
            </a:cxnLst>
            <a:rect l="0" t="0" r="r" b="b"/>
            <a:pathLst>
              <a:path w="10932" h="3294">
                <a:moveTo>
                  <a:pt x="206" y="0"/>
                </a:moveTo>
                <a:lnTo>
                  <a:pt x="10932" y="0"/>
                </a:lnTo>
                <a:lnTo>
                  <a:pt x="10932" y="3294"/>
                </a:lnTo>
                <a:lnTo>
                  <a:pt x="0" y="3294"/>
                </a:lnTo>
                <a:cubicBezTo>
                  <a:pt x="540" y="2909"/>
                  <a:pt x="892" y="2277"/>
                  <a:pt x="892" y="1564"/>
                </a:cubicBezTo>
                <a:cubicBezTo>
                  <a:pt x="892" y="945"/>
                  <a:pt x="628" y="388"/>
                  <a:pt x="206"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268" name="Freeform 7"/>
          <p:cNvSpPr/>
          <p:nvPr/>
        </p:nvSpPr>
        <p:spPr bwMode="auto">
          <a:xfrm>
            <a:off x="0" y="2070100"/>
            <a:ext cx="1974850" cy="2527300"/>
          </a:xfrm>
          <a:custGeom>
            <a:avLst/>
            <a:gdLst>
              <a:gd name="T0" fmla="*/ 0 w 2589"/>
              <a:gd name="T1" fmla="*/ 0 h 3294"/>
              <a:gd name="T2" fmla="*/ 2383 w 2589"/>
              <a:gd name="T3" fmla="*/ 0 h 3294"/>
              <a:gd name="T4" fmla="*/ 1697 w 2589"/>
              <a:gd name="T5" fmla="*/ 1564 h 3294"/>
              <a:gd name="T6" fmla="*/ 2589 w 2589"/>
              <a:gd name="T7" fmla="*/ 3294 h 3294"/>
              <a:gd name="T8" fmla="*/ 0 w 2589"/>
              <a:gd name="T9" fmla="*/ 3294 h 3294"/>
              <a:gd name="T10" fmla="*/ 0 w 2589"/>
              <a:gd name="T11" fmla="*/ 0 h 3294"/>
            </a:gdLst>
            <a:ahLst/>
            <a:cxnLst>
              <a:cxn ang="0">
                <a:pos x="T0" y="T1"/>
              </a:cxn>
              <a:cxn ang="0">
                <a:pos x="T2" y="T3"/>
              </a:cxn>
              <a:cxn ang="0">
                <a:pos x="T4" y="T5"/>
              </a:cxn>
              <a:cxn ang="0">
                <a:pos x="T6" y="T7"/>
              </a:cxn>
              <a:cxn ang="0">
                <a:pos x="T8" y="T9"/>
              </a:cxn>
              <a:cxn ang="0">
                <a:pos x="T10" y="T11"/>
              </a:cxn>
            </a:cxnLst>
            <a:rect l="0" t="0" r="r" b="b"/>
            <a:pathLst>
              <a:path w="2589" h="3294">
                <a:moveTo>
                  <a:pt x="0" y="0"/>
                </a:moveTo>
                <a:lnTo>
                  <a:pt x="2383" y="0"/>
                </a:lnTo>
                <a:cubicBezTo>
                  <a:pt x="1961" y="388"/>
                  <a:pt x="1697" y="945"/>
                  <a:pt x="1697" y="1564"/>
                </a:cubicBezTo>
                <a:cubicBezTo>
                  <a:pt x="1697" y="2277"/>
                  <a:pt x="2049" y="2909"/>
                  <a:pt x="2589" y="3294"/>
                </a:cubicBezTo>
                <a:lnTo>
                  <a:pt x="0" y="3294"/>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269" name="Freeform 8"/>
          <p:cNvSpPr>
            <a:spLocks noEditPoints="1"/>
          </p:cNvSpPr>
          <p:nvPr/>
        </p:nvSpPr>
        <p:spPr bwMode="auto">
          <a:xfrm>
            <a:off x="1717675" y="2357438"/>
            <a:ext cx="2509838" cy="2079625"/>
          </a:xfrm>
          <a:custGeom>
            <a:avLst/>
            <a:gdLst>
              <a:gd name="T0" fmla="*/ 1750 w 3291"/>
              <a:gd name="T1" fmla="*/ 2045 h 2711"/>
              <a:gd name="T2" fmla="*/ 124 w 3291"/>
              <a:gd name="T3" fmla="*/ 1828 h 2711"/>
              <a:gd name="T4" fmla="*/ 2796 w 3291"/>
              <a:gd name="T5" fmla="*/ 1897 h 2711"/>
              <a:gd name="T6" fmla="*/ 2758 w 3291"/>
              <a:gd name="T7" fmla="*/ 1846 h 2711"/>
              <a:gd name="T8" fmla="*/ 1737 w 3291"/>
              <a:gd name="T9" fmla="*/ 1944 h 2711"/>
              <a:gd name="T10" fmla="*/ 137 w 3291"/>
              <a:gd name="T11" fmla="*/ 1170 h 2711"/>
              <a:gd name="T12" fmla="*/ 1769 w 3291"/>
              <a:gd name="T13" fmla="*/ 1998 h 2711"/>
              <a:gd name="T14" fmla="*/ 2793 w 3291"/>
              <a:gd name="T15" fmla="*/ 1500 h 2711"/>
              <a:gd name="T16" fmla="*/ 1737 w 3291"/>
              <a:gd name="T17" fmla="*/ 1944 h 2711"/>
              <a:gd name="T18" fmla="*/ 2416 w 3291"/>
              <a:gd name="T19" fmla="*/ 1399 h 2711"/>
              <a:gd name="T20" fmla="*/ 2389 w 3291"/>
              <a:gd name="T21" fmla="*/ 1066 h 2711"/>
              <a:gd name="T22" fmla="*/ 686 w 3291"/>
              <a:gd name="T23" fmla="*/ 1043 h 2711"/>
              <a:gd name="T24" fmla="*/ 170 w 3291"/>
              <a:gd name="T25" fmla="*/ 1155 h 2711"/>
              <a:gd name="T26" fmla="*/ 1736 w 3291"/>
              <a:gd name="T27" fmla="*/ 2657 h 2711"/>
              <a:gd name="T28" fmla="*/ 136 w 3291"/>
              <a:gd name="T29" fmla="*/ 1883 h 2711"/>
              <a:gd name="T30" fmla="*/ 1769 w 3291"/>
              <a:gd name="T31" fmla="*/ 2711 h 2711"/>
              <a:gd name="T32" fmla="*/ 2792 w 3291"/>
              <a:gd name="T33" fmla="*/ 2213 h 2711"/>
              <a:gd name="T34" fmla="*/ 1736 w 3291"/>
              <a:gd name="T35" fmla="*/ 2657 h 2711"/>
              <a:gd name="T36" fmla="*/ 2573 w 3291"/>
              <a:gd name="T37" fmla="*/ 831 h 2711"/>
              <a:gd name="T38" fmla="*/ 2548 w 3291"/>
              <a:gd name="T39" fmla="*/ 890 h 2711"/>
              <a:gd name="T40" fmla="*/ 2565 w 3291"/>
              <a:gd name="T41" fmla="*/ 976 h 2711"/>
              <a:gd name="T42" fmla="*/ 2496 w 3291"/>
              <a:gd name="T43" fmla="*/ 1357 h 2711"/>
              <a:gd name="T44" fmla="*/ 2689 w 3291"/>
              <a:gd name="T45" fmla="*/ 1020 h 2711"/>
              <a:gd name="T46" fmla="*/ 2669 w 3291"/>
              <a:gd name="T47" fmla="*/ 940 h 2711"/>
              <a:gd name="T48" fmla="*/ 2686 w 3291"/>
              <a:gd name="T49" fmla="*/ 850 h 2711"/>
              <a:gd name="T50" fmla="*/ 2664 w 3291"/>
              <a:gd name="T51" fmla="*/ 547 h 2711"/>
              <a:gd name="T52" fmla="*/ 3272 w 3291"/>
              <a:gd name="T53" fmla="*/ 421 h 2711"/>
              <a:gd name="T54" fmla="*/ 1864 w 3291"/>
              <a:gd name="T55" fmla="*/ 11 h 2711"/>
              <a:gd name="T56" fmla="*/ 996 w 3291"/>
              <a:gd name="T57" fmla="*/ 69 h 2711"/>
              <a:gd name="T58" fmla="*/ 25 w 3291"/>
              <a:gd name="T59" fmla="*/ 185 h 2711"/>
              <a:gd name="T60" fmla="*/ 1157 w 3291"/>
              <a:gd name="T61" fmla="*/ 782 h 2711"/>
              <a:gd name="T62" fmla="*/ 2505 w 3291"/>
              <a:gd name="T63" fmla="*/ 575 h 2711"/>
              <a:gd name="T64" fmla="*/ 1514 w 3291"/>
              <a:gd name="T65" fmla="*/ 390 h 2711"/>
              <a:gd name="T66" fmla="*/ 2542 w 3291"/>
              <a:gd name="T67" fmla="*/ 495 h 2711"/>
              <a:gd name="T68" fmla="*/ 2317 w 3291"/>
              <a:gd name="T69" fmla="*/ 680 h 2711"/>
              <a:gd name="T70" fmla="*/ 759 w 3291"/>
              <a:gd name="T71" fmla="*/ 1043 h 2711"/>
              <a:gd name="T72" fmla="*/ 1124 w 3291"/>
              <a:gd name="T73" fmla="*/ 845 h 2711"/>
              <a:gd name="T74" fmla="*/ 2317 w 3291"/>
              <a:gd name="T75" fmla="*/ 680 h 2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1" h="2711">
                <a:moveTo>
                  <a:pt x="1729" y="2299"/>
                </a:moveTo>
                <a:cubicBezTo>
                  <a:pt x="1706" y="2214"/>
                  <a:pt x="1705" y="2127"/>
                  <a:pt x="1750" y="2045"/>
                </a:cubicBezTo>
                <a:lnTo>
                  <a:pt x="129" y="1525"/>
                </a:lnTo>
                <a:cubicBezTo>
                  <a:pt x="67" y="1606"/>
                  <a:pt x="52" y="1714"/>
                  <a:pt x="124" y="1828"/>
                </a:cubicBezTo>
                <a:lnTo>
                  <a:pt x="1762" y="2353"/>
                </a:lnTo>
                <a:lnTo>
                  <a:pt x="2796" y="1897"/>
                </a:lnTo>
                <a:cubicBezTo>
                  <a:pt x="2824" y="1885"/>
                  <a:pt x="2819" y="1866"/>
                  <a:pt x="2785" y="1855"/>
                </a:cubicBezTo>
                <a:lnTo>
                  <a:pt x="2758" y="1846"/>
                </a:lnTo>
                <a:lnTo>
                  <a:pt x="1729" y="2299"/>
                </a:lnTo>
                <a:close/>
                <a:moveTo>
                  <a:pt x="1737" y="1944"/>
                </a:moveTo>
                <a:cubicBezTo>
                  <a:pt x="1714" y="1859"/>
                  <a:pt x="1712" y="1772"/>
                  <a:pt x="1757" y="1689"/>
                </a:cubicBezTo>
                <a:lnTo>
                  <a:pt x="137" y="1170"/>
                </a:lnTo>
                <a:cubicBezTo>
                  <a:pt x="74" y="1251"/>
                  <a:pt x="59" y="1358"/>
                  <a:pt x="131" y="1473"/>
                </a:cubicBezTo>
                <a:lnTo>
                  <a:pt x="1769" y="1998"/>
                </a:lnTo>
                <a:lnTo>
                  <a:pt x="2803" y="1542"/>
                </a:lnTo>
                <a:cubicBezTo>
                  <a:pt x="2831" y="1529"/>
                  <a:pt x="2826" y="1510"/>
                  <a:pt x="2793" y="1500"/>
                </a:cubicBezTo>
                <a:lnTo>
                  <a:pt x="2765" y="1491"/>
                </a:lnTo>
                <a:lnTo>
                  <a:pt x="1737" y="1944"/>
                </a:lnTo>
                <a:close/>
                <a:moveTo>
                  <a:pt x="1791" y="1675"/>
                </a:moveTo>
                <a:lnTo>
                  <a:pt x="2416" y="1399"/>
                </a:lnTo>
                <a:lnTo>
                  <a:pt x="2463" y="1089"/>
                </a:lnTo>
                <a:lnTo>
                  <a:pt x="2389" y="1066"/>
                </a:lnTo>
                <a:cubicBezTo>
                  <a:pt x="2354" y="1324"/>
                  <a:pt x="1716" y="1343"/>
                  <a:pt x="1538" y="1343"/>
                </a:cubicBezTo>
                <a:cubicBezTo>
                  <a:pt x="1355" y="1343"/>
                  <a:pt x="686" y="1323"/>
                  <a:pt x="686" y="1043"/>
                </a:cubicBezTo>
                <a:lnTo>
                  <a:pt x="686" y="928"/>
                </a:lnTo>
                <a:lnTo>
                  <a:pt x="170" y="1155"/>
                </a:lnTo>
                <a:lnTo>
                  <a:pt x="1791" y="1675"/>
                </a:lnTo>
                <a:close/>
                <a:moveTo>
                  <a:pt x="1736" y="2657"/>
                </a:moveTo>
                <a:cubicBezTo>
                  <a:pt x="1713" y="2572"/>
                  <a:pt x="1712" y="2485"/>
                  <a:pt x="1757" y="2403"/>
                </a:cubicBezTo>
                <a:lnTo>
                  <a:pt x="136" y="1883"/>
                </a:lnTo>
                <a:cubicBezTo>
                  <a:pt x="74" y="1964"/>
                  <a:pt x="58" y="2072"/>
                  <a:pt x="131" y="2186"/>
                </a:cubicBezTo>
                <a:lnTo>
                  <a:pt x="1769" y="2711"/>
                </a:lnTo>
                <a:lnTo>
                  <a:pt x="2803" y="2255"/>
                </a:lnTo>
                <a:cubicBezTo>
                  <a:pt x="2831" y="2243"/>
                  <a:pt x="2826" y="2224"/>
                  <a:pt x="2792" y="2213"/>
                </a:cubicBezTo>
                <a:lnTo>
                  <a:pt x="2765" y="2204"/>
                </a:lnTo>
                <a:lnTo>
                  <a:pt x="1736" y="2657"/>
                </a:lnTo>
                <a:close/>
                <a:moveTo>
                  <a:pt x="2573" y="530"/>
                </a:moveTo>
                <a:lnTo>
                  <a:pt x="2573" y="831"/>
                </a:lnTo>
                <a:cubicBezTo>
                  <a:pt x="2562" y="833"/>
                  <a:pt x="2552" y="840"/>
                  <a:pt x="2551" y="850"/>
                </a:cubicBezTo>
                <a:lnTo>
                  <a:pt x="2548" y="890"/>
                </a:lnTo>
                <a:cubicBezTo>
                  <a:pt x="2547" y="912"/>
                  <a:pt x="2569" y="922"/>
                  <a:pt x="2567" y="940"/>
                </a:cubicBezTo>
                <a:lnTo>
                  <a:pt x="2565" y="976"/>
                </a:lnTo>
                <a:cubicBezTo>
                  <a:pt x="2564" y="990"/>
                  <a:pt x="2549" y="1002"/>
                  <a:pt x="2548" y="1020"/>
                </a:cubicBezTo>
                <a:lnTo>
                  <a:pt x="2496" y="1357"/>
                </a:lnTo>
                <a:cubicBezTo>
                  <a:pt x="2516" y="1397"/>
                  <a:pt x="2718" y="1398"/>
                  <a:pt x="2740" y="1357"/>
                </a:cubicBezTo>
                <a:lnTo>
                  <a:pt x="2689" y="1020"/>
                </a:lnTo>
                <a:cubicBezTo>
                  <a:pt x="2688" y="1002"/>
                  <a:pt x="2672" y="991"/>
                  <a:pt x="2671" y="976"/>
                </a:cubicBezTo>
                <a:lnTo>
                  <a:pt x="2669" y="940"/>
                </a:lnTo>
                <a:cubicBezTo>
                  <a:pt x="2668" y="921"/>
                  <a:pt x="2691" y="916"/>
                  <a:pt x="2689" y="891"/>
                </a:cubicBezTo>
                <a:lnTo>
                  <a:pt x="2686" y="850"/>
                </a:lnTo>
                <a:cubicBezTo>
                  <a:pt x="2686" y="839"/>
                  <a:pt x="2675" y="832"/>
                  <a:pt x="2664" y="831"/>
                </a:cubicBezTo>
                <a:cubicBezTo>
                  <a:pt x="2664" y="527"/>
                  <a:pt x="2664" y="875"/>
                  <a:pt x="2664" y="547"/>
                </a:cubicBezTo>
                <a:lnTo>
                  <a:pt x="3270" y="442"/>
                </a:lnTo>
                <a:cubicBezTo>
                  <a:pt x="3287" y="440"/>
                  <a:pt x="3291" y="428"/>
                  <a:pt x="3272" y="421"/>
                </a:cubicBezTo>
                <a:cubicBezTo>
                  <a:pt x="2980" y="336"/>
                  <a:pt x="2714" y="258"/>
                  <a:pt x="2471" y="187"/>
                </a:cubicBezTo>
                <a:cubicBezTo>
                  <a:pt x="2253" y="124"/>
                  <a:pt x="2051" y="65"/>
                  <a:pt x="1864" y="11"/>
                </a:cubicBezTo>
                <a:cubicBezTo>
                  <a:pt x="1831" y="1"/>
                  <a:pt x="1809" y="0"/>
                  <a:pt x="1775" y="3"/>
                </a:cubicBezTo>
                <a:cubicBezTo>
                  <a:pt x="1531" y="24"/>
                  <a:pt x="1272" y="46"/>
                  <a:pt x="996" y="69"/>
                </a:cubicBezTo>
                <a:cubicBezTo>
                  <a:pt x="696" y="95"/>
                  <a:pt x="375" y="122"/>
                  <a:pt x="29" y="151"/>
                </a:cubicBezTo>
                <a:cubicBezTo>
                  <a:pt x="0" y="155"/>
                  <a:pt x="6" y="177"/>
                  <a:pt x="25" y="185"/>
                </a:cubicBezTo>
                <a:cubicBezTo>
                  <a:pt x="163" y="258"/>
                  <a:pt x="313" y="337"/>
                  <a:pt x="479" y="424"/>
                </a:cubicBezTo>
                <a:cubicBezTo>
                  <a:pt x="679" y="529"/>
                  <a:pt x="903" y="648"/>
                  <a:pt x="1157" y="782"/>
                </a:cubicBezTo>
                <a:cubicBezTo>
                  <a:pt x="1179" y="793"/>
                  <a:pt x="1226" y="797"/>
                  <a:pt x="1262" y="791"/>
                </a:cubicBezTo>
                <a:cubicBezTo>
                  <a:pt x="1676" y="719"/>
                  <a:pt x="2091" y="647"/>
                  <a:pt x="2505" y="575"/>
                </a:cubicBezTo>
                <a:cubicBezTo>
                  <a:pt x="2504" y="561"/>
                  <a:pt x="2499" y="553"/>
                  <a:pt x="2481" y="548"/>
                </a:cubicBezTo>
                <a:lnTo>
                  <a:pt x="1514" y="390"/>
                </a:lnTo>
                <a:cubicBezTo>
                  <a:pt x="1430" y="377"/>
                  <a:pt x="1445" y="316"/>
                  <a:pt x="1494" y="324"/>
                </a:cubicBezTo>
                <a:lnTo>
                  <a:pt x="2542" y="495"/>
                </a:lnTo>
                <a:cubicBezTo>
                  <a:pt x="2562" y="498"/>
                  <a:pt x="2573" y="511"/>
                  <a:pt x="2573" y="530"/>
                </a:cubicBezTo>
                <a:close/>
                <a:moveTo>
                  <a:pt x="2317" y="680"/>
                </a:moveTo>
                <a:lnTo>
                  <a:pt x="2317" y="1043"/>
                </a:lnTo>
                <a:cubicBezTo>
                  <a:pt x="2317" y="1345"/>
                  <a:pt x="759" y="1345"/>
                  <a:pt x="759" y="1043"/>
                </a:cubicBezTo>
                <a:lnTo>
                  <a:pt x="759" y="652"/>
                </a:lnTo>
                <a:cubicBezTo>
                  <a:pt x="880" y="716"/>
                  <a:pt x="1002" y="781"/>
                  <a:pt x="1124" y="845"/>
                </a:cubicBezTo>
                <a:cubicBezTo>
                  <a:pt x="1164" y="866"/>
                  <a:pt x="1229" y="869"/>
                  <a:pt x="1274" y="861"/>
                </a:cubicBezTo>
                <a:cubicBezTo>
                  <a:pt x="1622" y="801"/>
                  <a:pt x="1969" y="741"/>
                  <a:pt x="2317" y="680"/>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270" name="Rectangle 3"/>
          <p:cNvSpPr>
            <a:spLocks noGrp="1" noChangeArrowheads="1"/>
          </p:cNvSpPr>
          <p:nvPr>
            <p:ph type="ctrTitle" idx="4294967295"/>
          </p:nvPr>
        </p:nvSpPr>
        <p:spPr>
          <a:xfrm>
            <a:off x="2306320" y="2070100"/>
            <a:ext cx="10007600" cy="2526665"/>
          </a:xfrm>
        </p:spPr>
        <p:txBody>
          <a:bodyPr/>
          <a:lstStyle/>
          <a:p>
            <a:pPr algn="ctr" eaLnBrk="1" hangingPunct="1"/>
            <a:br>
              <a:rPr lang="zh-CN" altLang="en-US" sz="5400" b="1" dirty="0" smtClean="0">
                <a:solidFill>
                  <a:srgbClr val="F8F8F8"/>
                </a:solidFill>
                <a:latin typeface="微软雅黑" panose="020B0503020204020204" pitchFamily="34" charset="-122"/>
              </a:rPr>
            </a:br>
            <a:br>
              <a:rPr lang="zh-CN" altLang="en-US" sz="5400" b="1" dirty="0" smtClean="0">
                <a:solidFill>
                  <a:srgbClr val="F8F8F8"/>
                </a:solidFill>
                <a:latin typeface="微软雅黑" panose="020B0503020204020204" pitchFamily="34" charset="-122"/>
              </a:rPr>
            </a:br>
            <a:r>
              <a:rPr lang="zh-CN" altLang="en-US" sz="4000" b="1" dirty="0" smtClean="0">
                <a:solidFill>
                  <a:srgbClr val="FF0000"/>
                </a:solidFill>
                <a:latin typeface="微软雅黑" panose="020B0503020204020204" pitchFamily="34" charset="-122"/>
              </a:rPr>
              <a:t>国务院办公厅</a:t>
            </a:r>
            <a:br>
              <a:rPr lang="zh-CN" altLang="en-US" sz="4000" b="1" dirty="0" smtClean="0">
                <a:solidFill>
                  <a:srgbClr val="FF0000"/>
                </a:solidFill>
                <a:latin typeface="微软雅黑" panose="020B0503020204020204" pitchFamily="34" charset="-122"/>
              </a:rPr>
            </a:br>
            <a:r>
              <a:rPr lang="en-US" altLang="zh-CN" sz="4000" b="1" dirty="0" smtClean="0">
                <a:solidFill>
                  <a:srgbClr val="FF0000"/>
                </a:solidFill>
                <a:latin typeface="微软雅黑" panose="020B0503020204020204" pitchFamily="34" charset="-122"/>
              </a:rPr>
              <a:t>&lt;&lt;</a:t>
            </a:r>
            <a:r>
              <a:rPr lang="zh-CN" altLang="en-US" sz="4000" b="1" dirty="0" smtClean="0">
                <a:solidFill>
                  <a:srgbClr val="FF0000"/>
                </a:solidFill>
                <a:latin typeface="微软雅黑" panose="020B0503020204020204" pitchFamily="34" charset="-122"/>
              </a:rPr>
              <a:t>关于规范校外培训机构发展的意见</a:t>
            </a:r>
            <a:r>
              <a:rPr lang="en-US" altLang="zh-CN" sz="4000" b="1" dirty="0" smtClean="0">
                <a:solidFill>
                  <a:srgbClr val="FF0000"/>
                </a:solidFill>
                <a:latin typeface="微软雅黑" panose="020B0503020204020204" pitchFamily="34" charset="-122"/>
              </a:rPr>
              <a:t>&gt;&gt;</a:t>
            </a:r>
            <a:br>
              <a:rPr lang="en-US" altLang="zh-CN" sz="4000" b="1" dirty="0" smtClean="0">
                <a:solidFill>
                  <a:srgbClr val="FF0000"/>
                </a:solidFill>
                <a:latin typeface="微软雅黑" panose="020B0503020204020204" pitchFamily="34" charset="-122"/>
              </a:rPr>
            </a:br>
            <a:r>
              <a:rPr lang="zh-CN" altLang="en-US" sz="3600" b="1" dirty="0" smtClean="0">
                <a:solidFill>
                  <a:srgbClr val="FF0000"/>
                </a:solidFill>
                <a:latin typeface="微软雅黑" panose="020B0503020204020204" pitchFamily="34" charset="-122"/>
                <a:sym typeface="+mn-ea"/>
              </a:rPr>
              <a:t>国办发〔2018〕80号</a:t>
            </a:r>
            <a:br>
              <a:rPr lang="zh-CN" altLang="en-US" sz="5400" b="1" dirty="0" smtClean="0">
                <a:solidFill>
                  <a:srgbClr val="FF0000"/>
                </a:solidFill>
                <a:latin typeface="微软雅黑" panose="020B0503020204020204" pitchFamily="34" charset="-122"/>
              </a:rPr>
            </a:br>
            <a:br>
              <a:rPr lang="zh-CN" altLang="en-US" sz="5400" b="1" dirty="0" smtClean="0">
                <a:solidFill>
                  <a:srgbClr val="F8F8F8"/>
                </a:solidFill>
                <a:latin typeface="微软雅黑" panose="020B0503020204020204" pitchFamily="34" charset="-122"/>
              </a:rPr>
            </a:br>
            <a:r>
              <a:rPr lang="en-US" altLang="zh-CN" sz="4000" b="1" dirty="0" smtClean="0">
                <a:solidFill>
                  <a:srgbClr val="FF0000"/>
                </a:solidFill>
                <a:latin typeface="微软雅黑" panose="020B0503020204020204" pitchFamily="34" charset="-122"/>
              </a:rPr>
              <a:t>2020</a:t>
            </a:r>
            <a:r>
              <a:rPr lang="zh-CN" altLang="zh-CN" sz="4000" b="1" dirty="0" smtClean="0">
                <a:solidFill>
                  <a:srgbClr val="FF0000"/>
                </a:solidFill>
                <a:latin typeface="微软雅黑" panose="020B0503020204020204" pitchFamily="34" charset="-122"/>
              </a:rPr>
              <a:t>年</a:t>
            </a:r>
            <a:r>
              <a:rPr lang="en-US" altLang="zh-CN" sz="4000" b="1" dirty="0" smtClean="0">
                <a:solidFill>
                  <a:srgbClr val="FF0000"/>
                </a:solidFill>
                <a:latin typeface="微软雅黑" panose="020B0503020204020204" pitchFamily="34" charset="-122"/>
              </a:rPr>
              <a:t>7</a:t>
            </a:r>
            <a:r>
              <a:rPr lang="zh-CN" altLang="en-US" sz="4000" b="1" dirty="0" smtClean="0">
                <a:solidFill>
                  <a:srgbClr val="FF0000"/>
                </a:solidFill>
                <a:latin typeface="微软雅黑" panose="020B0503020204020204" pitchFamily="34" charset="-122"/>
              </a:rPr>
              <a:t>月</a:t>
            </a:r>
            <a:endParaRPr lang="zh-CN" altLang="en-US" sz="4000" b="1" dirty="0" smtClean="0">
              <a:solidFill>
                <a:srgbClr val="FF0000"/>
              </a:solidFill>
              <a:latin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p:cTn id="7" dur="1000" fill="hold"/>
                                        <p:tgtEl>
                                          <p:spTgt spid="11269"/>
                                        </p:tgtEl>
                                        <p:attrNameLst>
                                          <p:attrName>ppt_w</p:attrName>
                                        </p:attrNameLst>
                                      </p:cBhvr>
                                      <p:tavLst>
                                        <p:tav tm="0">
                                          <p:val>
                                            <p:fltVal val="0"/>
                                          </p:val>
                                        </p:tav>
                                        <p:tav tm="100000">
                                          <p:val>
                                            <p:strVal val="#ppt_w"/>
                                          </p:val>
                                        </p:tav>
                                      </p:tavLst>
                                    </p:anim>
                                    <p:anim calcmode="lin" valueType="num">
                                      <p:cBhvr>
                                        <p:cTn id="8" dur="1000" fill="hold"/>
                                        <p:tgtEl>
                                          <p:spTgt spid="11269"/>
                                        </p:tgtEl>
                                        <p:attrNameLst>
                                          <p:attrName>ppt_h</p:attrName>
                                        </p:attrNameLst>
                                      </p:cBhvr>
                                      <p:tavLst>
                                        <p:tav tm="0">
                                          <p:val>
                                            <p:fltVal val="0"/>
                                          </p:val>
                                        </p:tav>
                                        <p:tav tm="100000">
                                          <p:val>
                                            <p:strVal val="#ppt_h"/>
                                          </p:val>
                                        </p:tav>
                                      </p:tavLst>
                                    </p:anim>
                                    <p:animEffect transition="in" filter="fade">
                                      <p:cBhvr>
                                        <p:cTn id="9" dur="1000"/>
                                        <p:tgtEl>
                                          <p:spTgt spid="11269"/>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266"/>
                                        </p:tgtEl>
                                        <p:attrNameLst>
                                          <p:attrName>style.visibility</p:attrName>
                                        </p:attrNameLst>
                                      </p:cBhvr>
                                      <p:to>
                                        <p:strVal val="visible"/>
                                      </p:to>
                                    </p:set>
                                    <p:anim calcmode="lin" valueType="num">
                                      <p:cBhvr>
                                        <p:cTn id="12" dur="1000" fill="hold"/>
                                        <p:tgtEl>
                                          <p:spTgt spid="11266"/>
                                        </p:tgtEl>
                                        <p:attrNameLst>
                                          <p:attrName>ppt_w</p:attrName>
                                        </p:attrNameLst>
                                      </p:cBhvr>
                                      <p:tavLst>
                                        <p:tav tm="0">
                                          <p:val>
                                            <p:fltVal val="0"/>
                                          </p:val>
                                        </p:tav>
                                        <p:tav tm="100000">
                                          <p:val>
                                            <p:strVal val="#ppt_w"/>
                                          </p:val>
                                        </p:tav>
                                      </p:tavLst>
                                    </p:anim>
                                    <p:anim calcmode="lin" valueType="num">
                                      <p:cBhvr>
                                        <p:cTn id="13" dur="1000" fill="hold"/>
                                        <p:tgtEl>
                                          <p:spTgt spid="11266"/>
                                        </p:tgtEl>
                                        <p:attrNameLst>
                                          <p:attrName>ppt_h</p:attrName>
                                        </p:attrNameLst>
                                      </p:cBhvr>
                                      <p:tavLst>
                                        <p:tav tm="0">
                                          <p:val>
                                            <p:fltVal val="0"/>
                                          </p:val>
                                        </p:tav>
                                        <p:tav tm="100000">
                                          <p:val>
                                            <p:strVal val="#ppt_h"/>
                                          </p:val>
                                        </p:tav>
                                      </p:tavLst>
                                    </p:anim>
                                    <p:animEffect transition="in" filter="fade">
                                      <p:cBhvr>
                                        <p:cTn id="14" dur="1000"/>
                                        <p:tgtEl>
                                          <p:spTgt spid="11266"/>
                                        </p:tgtEl>
                                      </p:cBhvr>
                                    </p:animEffect>
                                  </p:childTnLst>
                                </p:cTn>
                              </p:par>
                            </p:childTnLst>
                          </p:cTn>
                        </p:par>
                        <p:par>
                          <p:cTn id="15" fill="hold">
                            <p:stCondLst>
                              <p:cond delay="1000"/>
                            </p:stCondLst>
                            <p:childTnLst>
                              <p:par>
                                <p:cTn id="16" presetID="22" presetClass="entr" presetSubtype="2" fill="hold" grpId="0" nodeType="afterEffect">
                                  <p:stCondLst>
                                    <p:cond delay="0"/>
                                  </p:stCondLst>
                                  <p:childTnLst>
                                    <p:set>
                                      <p:cBhvr>
                                        <p:cTn id="17" dur="1" fill="hold">
                                          <p:stCondLst>
                                            <p:cond delay="0"/>
                                          </p:stCondLst>
                                        </p:cTn>
                                        <p:tgtEl>
                                          <p:spTgt spid="11268"/>
                                        </p:tgtEl>
                                        <p:attrNameLst>
                                          <p:attrName>style.visibility</p:attrName>
                                        </p:attrNameLst>
                                      </p:cBhvr>
                                      <p:to>
                                        <p:strVal val="visible"/>
                                      </p:to>
                                    </p:set>
                                    <p:animEffect transition="in" filter="wipe(right)">
                                      <p:cBhvr>
                                        <p:cTn id="18" dur="1000"/>
                                        <p:tgtEl>
                                          <p:spTgt spid="1126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267"/>
                                        </p:tgtEl>
                                        <p:attrNameLst>
                                          <p:attrName>style.visibility</p:attrName>
                                        </p:attrNameLst>
                                      </p:cBhvr>
                                      <p:to>
                                        <p:strVal val="visible"/>
                                      </p:to>
                                    </p:set>
                                    <p:animEffect transition="in" filter="wipe(left)">
                                      <p:cBhvr>
                                        <p:cTn id="21" dur="1000"/>
                                        <p:tgtEl>
                                          <p:spTgt spid="11267"/>
                                        </p:tgtEl>
                                      </p:cBhvr>
                                    </p:animEffect>
                                  </p:childTnLst>
                                </p:cTn>
                              </p:par>
                            </p:childTnLst>
                          </p:cTn>
                        </p:par>
                        <p:par>
                          <p:cTn id="22" fill="hold">
                            <p:stCondLst>
                              <p:cond delay="2000"/>
                            </p:stCondLst>
                            <p:childTnLst>
                              <p:par>
                                <p:cTn id="23" presetID="2" presetClass="entr" presetSubtype="2" fill="hold" grpId="0" nodeType="afterEffect">
                                  <p:stCondLst>
                                    <p:cond delay="0"/>
                                  </p:stCondLst>
                                  <p:childTnLst>
                                    <p:set>
                                      <p:cBhvr>
                                        <p:cTn id="24" dur="1" fill="hold">
                                          <p:stCondLst>
                                            <p:cond delay="0"/>
                                          </p:stCondLst>
                                        </p:cTn>
                                        <p:tgtEl>
                                          <p:spTgt spid="11270"/>
                                        </p:tgtEl>
                                        <p:attrNameLst>
                                          <p:attrName>style.visibility</p:attrName>
                                        </p:attrNameLst>
                                      </p:cBhvr>
                                      <p:to>
                                        <p:strVal val="visible"/>
                                      </p:to>
                                    </p:set>
                                    <p:anim calcmode="lin" valueType="num">
                                      <p:cBhvr additive="base">
                                        <p:cTn id="25" dur="500" fill="hold"/>
                                        <p:tgtEl>
                                          <p:spTgt spid="11270"/>
                                        </p:tgtEl>
                                        <p:attrNameLst>
                                          <p:attrName>ppt_x</p:attrName>
                                        </p:attrNameLst>
                                      </p:cBhvr>
                                      <p:tavLst>
                                        <p:tav tm="0">
                                          <p:val>
                                            <p:strVal val="1+#ppt_w/2"/>
                                          </p:val>
                                        </p:tav>
                                        <p:tav tm="100000">
                                          <p:val>
                                            <p:strVal val="#ppt_x"/>
                                          </p:val>
                                        </p:tav>
                                      </p:tavLst>
                                    </p:anim>
                                    <p:anim calcmode="lin" valueType="num">
                                      <p:cBhvr additive="base">
                                        <p:cTn id="26" dur="500" fill="hold"/>
                                        <p:tgtEl>
                                          <p:spTgt spid="112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P spid="11267" grpId="0" animBg="1"/>
      <p:bldP spid="11268" grpId="0" animBg="1"/>
      <p:bldP spid="11269" grpId="0" animBg="1"/>
      <p:bldP spid="1127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864860"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（四）遵循基本要求</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3046095"/>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lang="en-US" altLang="zh-CN" sz="2400" b="1" dirty="0">
                <a:solidFill>
                  <a:srgbClr val="FF0000"/>
                </a:solidFill>
                <a:latin typeface="微软雅黑" panose="020B0503020204020204" pitchFamily="34" charset="-122"/>
                <a:ea typeface="微软雅黑" panose="020B0503020204020204" pitchFamily="34" charset="-122"/>
              </a:rPr>
              <a:t>  </a:t>
            </a:r>
            <a:r>
              <a:rPr altLang="zh-CN" sz="2400" b="1" dirty="0">
                <a:solidFill>
                  <a:srgbClr val="FF0000"/>
                </a:solidFill>
                <a:latin typeface="微软雅黑" panose="020B0503020204020204" pitchFamily="34" charset="-122"/>
                <a:ea typeface="微软雅黑" panose="020B0503020204020204" pitchFamily="34" charset="-122"/>
              </a:rPr>
              <a:t>管理条件方面，</a:t>
            </a:r>
            <a:r>
              <a:rPr altLang="zh-CN" sz="2400" b="1" dirty="0">
                <a:latin typeface="微软雅黑" panose="020B0503020204020204" pitchFamily="34" charset="-122"/>
                <a:ea typeface="微软雅黑" panose="020B0503020204020204" pitchFamily="34" charset="-122"/>
              </a:rPr>
              <a:t>校外培训机构必须坚持和加强党的领导，做到党的建设同步谋划、党的组织同步设置、党的工作同步开展，确保正确的办学方向。必须有规范的章程和相应的管理制度，明确培训宗旨、业务范围、议事决策机制、资金管理、保障条件和服务承诺等。</a:t>
            </a:r>
            <a:endParaRPr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5363" name="TextBox 6"/>
          <p:cNvSpPr txBox="1">
            <a:spLocks noChangeArrowheads="1"/>
          </p:cNvSpPr>
          <p:nvPr/>
        </p:nvSpPr>
        <p:spPr bwMode="auto">
          <a:xfrm>
            <a:off x="3580714" y="2772217"/>
            <a:ext cx="7846259"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sz="3200" b="1" spc="600" dirty="0">
                <a:solidFill>
                  <a:srgbClr val="F8F8F8"/>
                </a:solidFill>
                <a:latin typeface="微软雅黑" panose="020B0503020204020204" pitchFamily="34" charset="-122"/>
                <a:ea typeface="微软雅黑" panose="020B0503020204020204" pitchFamily="34" charset="-122"/>
              </a:rPr>
              <a:t>三、依法审批登记</a:t>
            </a:r>
            <a:endParaRPr lang="zh-CN" sz="3200" b="1" spc="600" dirty="0">
              <a:solidFill>
                <a:srgbClr val="F8F8F8"/>
              </a:solidFill>
              <a:latin typeface="微软雅黑" panose="020B0503020204020204" pitchFamily="34" charset="-122"/>
              <a:ea typeface="微软雅黑" panose="020B0503020204020204" pitchFamily="34" charset="-122"/>
            </a:endParaRPr>
          </a:p>
        </p:txBody>
      </p:sp>
      <p:cxnSp>
        <p:nvCxnSpPr>
          <p:cNvPr id="15366"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367" name="Group 7"/>
          <p:cNvGrpSpPr/>
          <p:nvPr/>
        </p:nvGrpSpPr>
        <p:grpSpPr bwMode="auto">
          <a:xfrm>
            <a:off x="1314450" y="2393950"/>
            <a:ext cx="2093913" cy="2122488"/>
            <a:chOff x="0" y="0"/>
            <a:chExt cx="2093913" cy="2122488"/>
          </a:xfrm>
        </p:grpSpPr>
        <p:sp>
          <p:nvSpPr>
            <p:cNvPr id="15368"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9" name="Freeform 7"/>
            <p:cNvSpPr>
              <a:spLocks noEditPoints="1"/>
            </p:cNvSpPr>
            <p:nvPr/>
          </p:nvSpPr>
          <p:spPr bwMode="auto">
            <a:xfrm>
              <a:off x="371475" y="215900"/>
              <a:ext cx="1360488" cy="1641475"/>
            </a:xfrm>
            <a:custGeom>
              <a:avLst/>
              <a:gdLst>
                <a:gd name="T0" fmla="*/ 870 w 1809"/>
                <a:gd name="T1" fmla="*/ 879 h 2152"/>
                <a:gd name="T2" fmla="*/ 870 w 1809"/>
                <a:gd name="T3" fmla="*/ 2152 h 2152"/>
                <a:gd name="T4" fmla="*/ 1809 w 1809"/>
                <a:gd name="T5" fmla="*/ 1820 h 2152"/>
                <a:gd name="T6" fmla="*/ 1809 w 1809"/>
                <a:gd name="T7" fmla="*/ 547 h 2152"/>
                <a:gd name="T8" fmla="*/ 870 w 1809"/>
                <a:gd name="T9" fmla="*/ 879 h 2152"/>
                <a:gd name="T10" fmla="*/ 785 w 1809"/>
                <a:gd name="T11" fmla="*/ 961 h 2152"/>
                <a:gd name="T12" fmla="*/ 785 w 1809"/>
                <a:gd name="T13" fmla="*/ 1138 h 2152"/>
                <a:gd name="T14" fmla="*/ 613 w 1809"/>
                <a:gd name="T15" fmla="*/ 1053 h 2152"/>
                <a:gd name="T16" fmla="*/ 613 w 1809"/>
                <a:gd name="T17" fmla="*/ 864 h 2152"/>
                <a:gd name="T18" fmla="*/ 785 w 1809"/>
                <a:gd name="T19" fmla="*/ 961 h 2152"/>
                <a:gd name="T20" fmla="*/ 1555 w 1809"/>
                <a:gd name="T21" fmla="*/ 410 h 2152"/>
                <a:gd name="T22" fmla="*/ 1507 w 1809"/>
                <a:gd name="T23" fmla="*/ 386 h 2152"/>
                <a:gd name="T24" fmla="*/ 602 w 1809"/>
                <a:gd name="T25" fmla="*/ 700 h 2152"/>
                <a:gd name="T26" fmla="*/ 576 w 1809"/>
                <a:gd name="T27" fmla="*/ 724 h 2152"/>
                <a:gd name="T28" fmla="*/ 576 w 1809"/>
                <a:gd name="T29" fmla="*/ 2017 h 2152"/>
                <a:gd name="T30" fmla="*/ 822 w 1809"/>
                <a:gd name="T31" fmla="*/ 2149 h 2152"/>
                <a:gd name="T32" fmla="*/ 822 w 1809"/>
                <a:gd name="T33" fmla="*/ 879 h 2152"/>
                <a:gd name="T34" fmla="*/ 622 w 1809"/>
                <a:gd name="T35" fmla="*/ 772 h 2152"/>
                <a:gd name="T36" fmla="*/ 625 w 1809"/>
                <a:gd name="T37" fmla="*/ 772 h 2152"/>
                <a:gd name="T38" fmla="*/ 1531 w 1809"/>
                <a:gd name="T39" fmla="*/ 457 h 2152"/>
                <a:gd name="T40" fmla="*/ 1555 w 1809"/>
                <a:gd name="T41" fmla="*/ 410 h 2152"/>
                <a:gd name="T42" fmla="*/ 209 w 1809"/>
                <a:gd name="T43" fmla="*/ 581 h 2152"/>
                <a:gd name="T44" fmla="*/ 209 w 1809"/>
                <a:gd name="T45" fmla="*/ 758 h 2152"/>
                <a:gd name="T46" fmla="*/ 37 w 1809"/>
                <a:gd name="T47" fmla="*/ 673 h 2152"/>
                <a:gd name="T48" fmla="*/ 37 w 1809"/>
                <a:gd name="T49" fmla="*/ 484 h 2152"/>
                <a:gd name="T50" fmla="*/ 209 w 1809"/>
                <a:gd name="T51" fmla="*/ 581 h 2152"/>
                <a:gd name="T52" fmla="*/ 978 w 1809"/>
                <a:gd name="T53" fmla="*/ 30 h 2152"/>
                <a:gd name="T54" fmla="*/ 931 w 1809"/>
                <a:gd name="T55" fmla="*/ 6 h 2152"/>
                <a:gd name="T56" fmla="*/ 25 w 1809"/>
                <a:gd name="T57" fmla="*/ 321 h 2152"/>
                <a:gd name="T58" fmla="*/ 0 w 1809"/>
                <a:gd name="T59" fmla="*/ 344 h 2152"/>
                <a:gd name="T60" fmla="*/ 0 w 1809"/>
                <a:gd name="T61" fmla="*/ 1638 h 2152"/>
                <a:gd name="T62" fmla="*/ 246 w 1809"/>
                <a:gd name="T63" fmla="*/ 1770 h 2152"/>
                <a:gd name="T64" fmla="*/ 246 w 1809"/>
                <a:gd name="T65" fmla="*/ 500 h 2152"/>
                <a:gd name="T66" fmla="*/ 46 w 1809"/>
                <a:gd name="T67" fmla="*/ 393 h 2152"/>
                <a:gd name="T68" fmla="*/ 49 w 1809"/>
                <a:gd name="T69" fmla="*/ 392 h 2152"/>
                <a:gd name="T70" fmla="*/ 954 w 1809"/>
                <a:gd name="T71" fmla="*/ 77 h 2152"/>
                <a:gd name="T72" fmla="*/ 978 w 1809"/>
                <a:gd name="T73" fmla="*/ 30 h 2152"/>
                <a:gd name="T74" fmla="*/ 497 w 1809"/>
                <a:gd name="T75" fmla="*/ 781 h 2152"/>
                <a:gd name="T76" fmla="*/ 497 w 1809"/>
                <a:gd name="T77" fmla="*/ 958 h 2152"/>
                <a:gd name="T78" fmla="*/ 325 w 1809"/>
                <a:gd name="T79" fmla="*/ 873 h 2152"/>
                <a:gd name="T80" fmla="*/ 325 w 1809"/>
                <a:gd name="T81" fmla="*/ 684 h 2152"/>
                <a:gd name="T82" fmla="*/ 497 w 1809"/>
                <a:gd name="T83" fmla="*/ 781 h 2152"/>
                <a:gd name="T84" fmla="*/ 1266 w 1809"/>
                <a:gd name="T85" fmla="*/ 230 h 2152"/>
                <a:gd name="T86" fmla="*/ 1219 w 1809"/>
                <a:gd name="T87" fmla="*/ 206 h 2152"/>
                <a:gd name="T88" fmla="*/ 313 w 1809"/>
                <a:gd name="T89" fmla="*/ 520 h 2152"/>
                <a:gd name="T90" fmla="*/ 288 w 1809"/>
                <a:gd name="T91" fmla="*/ 544 h 2152"/>
                <a:gd name="T92" fmla="*/ 288 w 1809"/>
                <a:gd name="T93" fmla="*/ 1837 h 2152"/>
                <a:gd name="T94" fmla="*/ 534 w 1809"/>
                <a:gd name="T95" fmla="*/ 1969 h 2152"/>
                <a:gd name="T96" fmla="*/ 534 w 1809"/>
                <a:gd name="T97" fmla="*/ 699 h 2152"/>
                <a:gd name="T98" fmla="*/ 334 w 1809"/>
                <a:gd name="T99" fmla="*/ 592 h 2152"/>
                <a:gd name="T100" fmla="*/ 337 w 1809"/>
                <a:gd name="T101" fmla="*/ 592 h 2152"/>
                <a:gd name="T102" fmla="*/ 1243 w 1809"/>
                <a:gd name="T103" fmla="*/ 277 h 2152"/>
                <a:gd name="T104" fmla="*/ 1266 w 1809"/>
                <a:gd name="T105" fmla="*/ 23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9" h="2152">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1+#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300" fill="hold"/>
                                        <p:tgtEl>
                                          <p:spTgt spid="15367"/>
                                        </p:tgtEl>
                                        <p:attrNameLst>
                                          <p:attrName>ppt_w</p:attrName>
                                        </p:attrNameLst>
                                      </p:cBhvr>
                                      <p:tavLst>
                                        <p:tav tm="0">
                                          <p:val>
                                            <p:fltVal val="0"/>
                                          </p:val>
                                        </p:tav>
                                        <p:tav tm="100000">
                                          <p:val>
                                            <p:strVal val="#ppt_w"/>
                                          </p:val>
                                        </p:tav>
                                      </p:tavLst>
                                    </p:anim>
                                    <p:anim calcmode="lin" valueType="num">
                                      <p:cBhvr>
                                        <p:cTn id="13" dur="300" fill="hold"/>
                                        <p:tgtEl>
                                          <p:spTgt spid="15367"/>
                                        </p:tgtEl>
                                        <p:attrNameLst>
                                          <p:attrName>ppt_h</p:attrName>
                                        </p:attrNameLst>
                                      </p:cBhvr>
                                      <p:tavLst>
                                        <p:tav tm="0">
                                          <p:val>
                                            <p:fltVal val="0"/>
                                          </p:val>
                                        </p:tav>
                                        <p:tav tm="100000">
                                          <p:val>
                                            <p:strVal val="#ppt_h"/>
                                          </p:val>
                                        </p:tav>
                                      </p:tavLst>
                                    </p:anim>
                                    <p:animEffect transition="in" filter="fade">
                                      <p:cBhvr>
                                        <p:cTn id="14" dur="300"/>
                                        <p:tgtEl>
                                          <p:spTgt spid="1536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15363"/>
                                        </p:tgtEl>
                                        <p:attrNameLst>
                                          <p:attrName>style.visibility</p:attrName>
                                        </p:attrNameLst>
                                      </p:cBhvr>
                                      <p:to>
                                        <p:strVal val="visible"/>
                                      </p:to>
                                    </p:set>
                                    <p:animEffect transition="in" filter="wipe(down)">
                                      <p:cBhvr>
                                        <p:cTn id="18"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614670"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（五）确保证照齐全</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3046095"/>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lang="zh-CN" altLang="zh-CN" sz="2400" b="1" dirty="0">
                <a:latin typeface="微软雅黑" panose="020B0503020204020204" pitchFamily="34" charset="-122"/>
                <a:ea typeface="微软雅黑" panose="020B0503020204020204" pitchFamily="34" charset="-122"/>
              </a:rPr>
              <a:t>校外培训机构必须经审批取得办学许可证后，登记取得营业执照（或事业单位法人证书、民办非企业单位登记证书，下同），才能开展培训。已取得办学许可证和营业执照的，如不符合设置标准，应当按标准要求整改，整改不到位的要依法吊销办学许可证，终止培训活动，并依法办理变更或注销登记。</a:t>
            </a:r>
            <a:endParaRPr lang="zh-CN"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614670"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（六）严格审批登记</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3784600"/>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lang="zh-CN" altLang="zh-CN" sz="2400" b="1" dirty="0">
                <a:latin typeface="微软雅黑" panose="020B0503020204020204" pitchFamily="34" charset="-122"/>
                <a:ea typeface="微软雅黑" panose="020B0503020204020204" pitchFamily="34" charset="-122"/>
              </a:rPr>
              <a:t>校外培训机构审批登记实行属地化管理。县级教育部门负责审批颁发办学许可证，未经教育部门批准，任何校外培训机构不得以家教、咨询、文化传播等名义面向中小学生开展培训业务。校外培训机构在同一县域设立分支机构或培训点的，均须经过批准；跨县域设立分支机构或培训点的，需到分支机构或培训点所在地县级教育部门审批。中小学校不得举办或参与举办校外培训机构。</a:t>
            </a:r>
            <a:endParaRPr lang="zh-CN"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5363" name="TextBox 6"/>
          <p:cNvSpPr txBox="1">
            <a:spLocks noChangeArrowheads="1"/>
          </p:cNvSpPr>
          <p:nvPr/>
        </p:nvSpPr>
        <p:spPr bwMode="auto">
          <a:xfrm>
            <a:off x="3580714" y="2772217"/>
            <a:ext cx="7846259"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sz="3200" b="1" spc="600" dirty="0">
                <a:solidFill>
                  <a:srgbClr val="F8F8F8"/>
                </a:solidFill>
                <a:latin typeface="微软雅黑" panose="020B0503020204020204" pitchFamily="34" charset="-122"/>
                <a:ea typeface="微软雅黑" panose="020B0503020204020204" pitchFamily="34" charset="-122"/>
              </a:rPr>
              <a:t>四、规范培训行为</a:t>
            </a:r>
            <a:endParaRPr lang="zh-CN" sz="3200" b="1" spc="600" dirty="0">
              <a:solidFill>
                <a:srgbClr val="F8F8F8"/>
              </a:solidFill>
              <a:latin typeface="微软雅黑" panose="020B0503020204020204" pitchFamily="34" charset="-122"/>
              <a:ea typeface="微软雅黑" panose="020B0503020204020204" pitchFamily="34" charset="-122"/>
            </a:endParaRPr>
          </a:p>
        </p:txBody>
      </p:sp>
      <p:cxnSp>
        <p:nvCxnSpPr>
          <p:cNvPr id="15366"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367" name="Group 7"/>
          <p:cNvGrpSpPr/>
          <p:nvPr/>
        </p:nvGrpSpPr>
        <p:grpSpPr bwMode="auto">
          <a:xfrm>
            <a:off x="1314450" y="2393950"/>
            <a:ext cx="2093913" cy="2122488"/>
            <a:chOff x="0" y="0"/>
            <a:chExt cx="2093913" cy="2122488"/>
          </a:xfrm>
        </p:grpSpPr>
        <p:sp>
          <p:nvSpPr>
            <p:cNvPr id="15368"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9" name="Freeform 7"/>
            <p:cNvSpPr>
              <a:spLocks noEditPoints="1"/>
            </p:cNvSpPr>
            <p:nvPr/>
          </p:nvSpPr>
          <p:spPr bwMode="auto">
            <a:xfrm>
              <a:off x="371475" y="215900"/>
              <a:ext cx="1360488" cy="1641475"/>
            </a:xfrm>
            <a:custGeom>
              <a:avLst/>
              <a:gdLst>
                <a:gd name="T0" fmla="*/ 870 w 1809"/>
                <a:gd name="T1" fmla="*/ 879 h 2152"/>
                <a:gd name="T2" fmla="*/ 870 w 1809"/>
                <a:gd name="T3" fmla="*/ 2152 h 2152"/>
                <a:gd name="T4" fmla="*/ 1809 w 1809"/>
                <a:gd name="T5" fmla="*/ 1820 h 2152"/>
                <a:gd name="T6" fmla="*/ 1809 w 1809"/>
                <a:gd name="T7" fmla="*/ 547 h 2152"/>
                <a:gd name="T8" fmla="*/ 870 w 1809"/>
                <a:gd name="T9" fmla="*/ 879 h 2152"/>
                <a:gd name="T10" fmla="*/ 785 w 1809"/>
                <a:gd name="T11" fmla="*/ 961 h 2152"/>
                <a:gd name="T12" fmla="*/ 785 w 1809"/>
                <a:gd name="T13" fmla="*/ 1138 h 2152"/>
                <a:gd name="T14" fmla="*/ 613 w 1809"/>
                <a:gd name="T15" fmla="*/ 1053 h 2152"/>
                <a:gd name="T16" fmla="*/ 613 w 1809"/>
                <a:gd name="T17" fmla="*/ 864 h 2152"/>
                <a:gd name="T18" fmla="*/ 785 w 1809"/>
                <a:gd name="T19" fmla="*/ 961 h 2152"/>
                <a:gd name="T20" fmla="*/ 1555 w 1809"/>
                <a:gd name="T21" fmla="*/ 410 h 2152"/>
                <a:gd name="T22" fmla="*/ 1507 w 1809"/>
                <a:gd name="T23" fmla="*/ 386 h 2152"/>
                <a:gd name="T24" fmla="*/ 602 w 1809"/>
                <a:gd name="T25" fmla="*/ 700 h 2152"/>
                <a:gd name="T26" fmla="*/ 576 w 1809"/>
                <a:gd name="T27" fmla="*/ 724 h 2152"/>
                <a:gd name="T28" fmla="*/ 576 w 1809"/>
                <a:gd name="T29" fmla="*/ 2017 h 2152"/>
                <a:gd name="T30" fmla="*/ 822 w 1809"/>
                <a:gd name="T31" fmla="*/ 2149 h 2152"/>
                <a:gd name="T32" fmla="*/ 822 w 1809"/>
                <a:gd name="T33" fmla="*/ 879 h 2152"/>
                <a:gd name="T34" fmla="*/ 622 w 1809"/>
                <a:gd name="T35" fmla="*/ 772 h 2152"/>
                <a:gd name="T36" fmla="*/ 625 w 1809"/>
                <a:gd name="T37" fmla="*/ 772 h 2152"/>
                <a:gd name="T38" fmla="*/ 1531 w 1809"/>
                <a:gd name="T39" fmla="*/ 457 h 2152"/>
                <a:gd name="T40" fmla="*/ 1555 w 1809"/>
                <a:gd name="T41" fmla="*/ 410 h 2152"/>
                <a:gd name="T42" fmla="*/ 209 w 1809"/>
                <a:gd name="T43" fmla="*/ 581 h 2152"/>
                <a:gd name="T44" fmla="*/ 209 w 1809"/>
                <a:gd name="T45" fmla="*/ 758 h 2152"/>
                <a:gd name="T46" fmla="*/ 37 w 1809"/>
                <a:gd name="T47" fmla="*/ 673 h 2152"/>
                <a:gd name="T48" fmla="*/ 37 w 1809"/>
                <a:gd name="T49" fmla="*/ 484 h 2152"/>
                <a:gd name="T50" fmla="*/ 209 w 1809"/>
                <a:gd name="T51" fmla="*/ 581 h 2152"/>
                <a:gd name="T52" fmla="*/ 978 w 1809"/>
                <a:gd name="T53" fmla="*/ 30 h 2152"/>
                <a:gd name="T54" fmla="*/ 931 w 1809"/>
                <a:gd name="T55" fmla="*/ 6 h 2152"/>
                <a:gd name="T56" fmla="*/ 25 w 1809"/>
                <a:gd name="T57" fmla="*/ 321 h 2152"/>
                <a:gd name="T58" fmla="*/ 0 w 1809"/>
                <a:gd name="T59" fmla="*/ 344 h 2152"/>
                <a:gd name="T60" fmla="*/ 0 w 1809"/>
                <a:gd name="T61" fmla="*/ 1638 h 2152"/>
                <a:gd name="T62" fmla="*/ 246 w 1809"/>
                <a:gd name="T63" fmla="*/ 1770 h 2152"/>
                <a:gd name="T64" fmla="*/ 246 w 1809"/>
                <a:gd name="T65" fmla="*/ 500 h 2152"/>
                <a:gd name="T66" fmla="*/ 46 w 1809"/>
                <a:gd name="T67" fmla="*/ 393 h 2152"/>
                <a:gd name="T68" fmla="*/ 49 w 1809"/>
                <a:gd name="T69" fmla="*/ 392 h 2152"/>
                <a:gd name="T70" fmla="*/ 954 w 1809"/>
                <a:gd name="T71" fmla="*/ 77 h 2152"/>
                <a:gd name="T72" fmla="*/ 978 w 1809"/>
                <a:gd name="T73" fmla="*/ 30 h 2152"/>
                <a:gd name="T74" fmla="*/ 497 w 1809"/>
                <a:gd name="T75" fmla="*/ 781 h 2152"/>
                <a:gd name="T76" fmla="*/ 497 w 1809"/>
                <a:gd name="T77" fmla="*/ 958 h 2152"/>
                <a:gd name="T78" fmla="*/ 325 w 1809"/>
                <a:gd name="T79" fmla="*/ 873 h 2152"/>
                <a:gd name="T80" fmla="*/ 325 w 1809"/>
                <a:gd name="T81" fmla="*/ 684 h 2152"/>
                <a:gd name="T82" fmla="*/ 497 w 1809"/>
                <a:gd name="T83" fmla="*/ 781 h 2152"/>
                <a:gd name="T84" fmla="*/ 1266 w 1809"/>
                <a:gd name="T85" fmla="*/ 230 h 2152"/>
                <a:gd name="T86" fmla="*/ 1219 w 1809"/>
                <a:gd name="T87" fmla="*/ 206 h 2152"/>
                <a:gd name="T88" fmla="*/ 313 w 1809"/>
                <a:gd name="T89" fmla="*/ 520 h 2152"/>
                <a:gd name="T90" fmla="*/ 288 w 1809"/>
                <a:gd name="T91" fmla="*/ 544 h 2152"/>
                <a:gd name="T92" fmla="*/ 288 w 1809"/>
                <a:gd name="T93" fmla="*/ 1837 h 2152"/>
                <a:gd name="T94" fmla="*/ 534 w 1809"/>
                <a:gd name="T95" fmla="*/ 1969 h 2152"/>
                <a:gd name="T96" fmla="*/ 534 w 1809"/>
                <a:gd name="T97" fmla="*/ 699 h 2152"/>
                <a:gd name="T98" fmla="*/ 334 w 1809"/>
                <a:gd name="T99" fmla="*/ 592 h 2152"/>
                <a:gd name="T100" fmla="*/ 337 w 1809"/>
                <a:gd name="T101" fmla="*/ 592 h 2152"/>
                <a:gd name="T102" fmla="*/ 1243 w 1809"/>
                <a:gd name="T103" fmla="*/ 277 h 2152"/>
                <a:gd name="T104" fmla="*/ 1266 w 1809"/>
                <a:gd name="T105" fmla="*/ 23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9" h="2152">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1+#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300" fill="hold"/>
                                        <p:tgtEl>
                                          <p:spTgt spid="15367"/>
                                        </p:tgtEl>
                                        <p:attrNameLst>
                                          <p:attrName>ppt_w</p:attrName>
                                        </p:attrNameLst>
                                      </p:cBhvr>
                                      <p:tavLst>
                                        <p:tav tm="0">
                                          <p:val>
                                            <p:fltVal val="0"/>
                                          </p:val>
                                        </p:tav>
                                        <p:tav tm="100000">
                                          <p:val>
                                            <p:strVal val="#ppt_w"/>
                                          </p:val>
                                        </p:tav>
                                      </p:tavLst>
                                    </p:anim>
                                    <p:anim calcmode="lin" valueType="num">
                                      <p:cBhvr>
                                        <p:cTn id="13" dur="300" fill="hold"/>
                                        <p:tgtEl>
                                          <p:spTgt spid="15367"/>
                                        </p:tgtEl>
                                        <p:attrNameLst>
                                          <p:attrName>ppt_h</p:attrName>
                                        </p:attrNameLst>
                                      </p:cBhvr>
                                      <p:tavLst>
                                        <p:tav tm="0">
                                          <p:val>
                                            <p:fltVal val="0"/>
                                          </p:val>
                                        </p:tav>
                                        <p:tav tm="100000">
                                          <p:val>
                                            <p:strVal val="#ppt_h"/>
                                          </p:val>
                                        </p:tav>
                                      </p:tavLst>
                                    </p:anim>
                                    <p:animEffect transition="in" filter="fade">
                                      <p:cBhvr>
                                        <p:cTn id="14" dur="300"/>
                                        <p:tgtEl>
                                          <p:spTgt spid="1536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15363"/>
                                        </p:tgtEl>
                                        <p:attrNameLst>
                                          <p:attrName>style.visibility</p:attrName>
                                        </p:attrNameLst>
                                      </p:cBhvr>
                                      <p:to>
                                        <p:strVal val="visible"/>
                                      </p:to>
                                    </p:set>
                                    <p:animEffect transition="in" filter="wipe(down)">
                                      <p:cBhvr>
                                        <p:cTn id="18"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614670"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（七）细化培训安排</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4523105"/>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altLang="zh-CN" sz="2400" b="1" dirty="0">
                <a:latin typeface="微软雅黑" panose="020B0503020204020204" pitchFamily="34" charset="-122"/>
                <a:ea typeface="微软雅黑" panose="020B0503020204020204" pitchFamily="34" charset="-122"/>
              </a:rPr>
              <a:t>校外培训机构开展语文、数学、英语及物理、化学、生物等学科知识培训的内容、班次、招生对象、进度、上课时间等要向所在地县级教育部门备案并向社会公布；培训内容不得超出相应的国家课程标准，培训班次必须与招生对象所处年级相匹配，培训进度不得超过所在县（区）中小学同期进度。校外培训机构培训时间不得和当地中小学校教学时间相冲突，培训结束时间不得晚于20∶30，不得留作业；严禁组织举办中小学生学科类等级考试、竞赛及进行排名。</a:t>
            </a:r>
            <a:endParaRPr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614670"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（八）践行诚实守信</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3046095"/>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altLang="zh-CN" sz="2400" b="1" dirty="0">
                <a:latin typeface="微软雅黑" panose="020B0503020204020204" pitchFamily="34" charset="-122"/>
                <a:ea typeface="微软雅黑" panose="020B0503020204020204" pitchFamily="34" charset="-122"/>
              </a:rPr>
              <a:t>校外培训机构应实事求是地制订招生简章、制作招生广告，向审批机关备案并向社会公示，自觉接受监督。要认真履行服务承诺，杜绝培训内容名不符实。不得以暴力、威胁等手段强迫学生接受培训。要不断改进教育教学，提高培训质量，努力提升培训对象满意度。</a:t>
            </a:r>
            <a:endParaRPr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614670"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（九）规范收费管理</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988820"/>
            <a:ext cx="12246610" cy="4523105"/>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altLang="zh-CN" sz="2400" b="1" dirty="0">
                <a:latin typeface="微软雅黑" panose="020B0503020204020204" pitchFamily="34" charset="-122"/>
                <a:ea typeface="微软雅黑" panose="020B0503020204020204" pitchFamily="34" charset="-122"/>
              </a:rPr>
              <a:t>严格执行国家关于财务与资产管理的规定，收费时段与教学安排应协调一致，不得一次性收取时间跨度超过3个月的费用。各地教育部门要加强与金融部门的合作，探索通过建立学杂费专用账户、严控账户最低余额和大额资金流动等措施加强对培训机构资金的监管。培训机构收费项目及标准应当向社会公示，并接受有关部门的监督，不得在公示的项目和标准外收取其他费用，不得以任何名义向培训对象摊派费用或者强行集资。对于培训对象未完成的培训课程，有关退费事宜严格按双方合同约定以及相关法律规定办理。</a:t>
            </a:r>
            <a:endParaRPr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5363" name="TextBox 6"/>
          <p:cNvSpPr txBox="1">
            <a:spLocks noChangeArrowheads="1"/>
          </p:cNvSpPr>
          <p:nvPr/>
        </p:nvSpPr>
        <p:spPr bwMode="auto">
          <a:xfrm>
            <a:off x="3580714" y="2772217"/>
            <a:ext cx="7846259"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sz="3200" b="1" spc="600" dirty="0">
                <a:solidFill>
                  <a:srgbClr val="F8F8F8"/>
                </a:solidFill>
                <a:latin typeface="微软雅黑" panose="020B0503020204020204" pitchFamily="34" charset="-122"/>
                <a:ea typeface="微软雅黑" panose="020B0503020204020204" pitchFamily="34" charset="-122"/>
              </a:rPr>
              <a:t>五、强化监督管理</a:t>
            </a:r>
            <a:endParaRPr lang="zh-CN" sz="3200" b="1" spc="600" dirty="0">
              <a:solidFill>
                <a:srgbClr val="F8F8F8"/>
              </a:solidFill>
              <a:latin typeface="微软雅黑" panose="020B0503020204020204" pitchFamily="34" charset="-122"/>
              <a:ea typeface="微软雅黑" panose="020B0503020204020204" pitchFamily="34" charset="-122"/>
            </a:endParaRPr>
          </a:p>
        </p:txBody>
      </p:sp>
      <p:cxnSp>
        <p:nvCxnSpPr>
          <p:cNvPr id="15366"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367" name="Group 7"/>
          <p:cNvGrpSpPr/>
          <p:nvPr/>
        </p:nvGrpSpPr>
        <p:grpSpPr bwMode="auto">
          <a:xfrm>
            <a:off x="1314450" y="2393950"/>
            <a:ext cx="2093913" cy="2122488"/>
            <a:chOff x="0" y="0"/>
            <a:chExt cx="2093913" cy="2122488"/>
          </a:xfrm>
        </p:grpSpPr>
        <p:sp>
          <p:nvSpPr>
            <p:cNvPr id="15368"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9" name="Freeform 7"/>
            <p:cNvSpPr>
              <a:spLocks noEditPoints="1"/>
            </p:cNvSpPr>
            <p:nvPr/>
          </p:nvSpPr>
          <p:spPr bwMode="auto">
            <a:xfrm>
              <a:off x="371475" y="215900"/>
              <a:ext cx="1360488" cy="1641475"/>
            </a:xfrm>
            <a:custGeom>
              <a:avLst/>
              <a:gdLst>
                <a:gd name="T0" fmla="*/ 870 w 1809"/>
                <a:gd name="T1" fmla="*/ 879 h 2152"/>
                <a:gd name="T2" fmla="*/ 870 w 1809"/>
                <a:gd name="T3" fmla="*/ 2152 h 2152"/>
                <a:gd name="T4" fmla="*/ 1809 w 1809"/>
                <a:gd name="T5" fmla="*/ 1820 h 2152"/>
                <a:gd name="T6" fmla="*/ 1809 w 1809"/>
                <a:gd name="T7" fmla="*/ 547 h 2152"/>
                <a:gd name="T8" fmla="*/ 870 w 1809"/>
                <a:gd name="T9" fmla="*/ 879 h 2152"/>
                <a:gd name="T10" fmla="*/ 785 w 1809"/>
                <a:gd name="T11" fmla="*/ 961 h 2152"/>
                <a:gd name="T12" fmla="*/ 785 w 1809"/>
                <a:gd name="T13" fmla="*/ 1138 h 2152"/>
                <a:gd name="T14" fmla="*/ 613 w 1809"/>
                <a:gd name="T15" fmla="*/ 1053 h 2152"/>
                <a:gd name="T16" fmla="*/ 613 w 1809"/>
                <a:gd name="T17" fmla="*/ 864 h 2152"/>
                <a:gd name="T18" fmla="*/ 785 w 1809"/>
                <a:gd name="T19" fmla="*/ 961 h 2152"/>
                <a:gd name="T20" fmla="*/ 1555 w 1809"/>
                <a:gd name="T21" fmla="*/ 410 h 2152"/>
                <a:gd name="T22" fmla="*/ 1507 w 1809"/>
                <a:gd name="T23" fmla="*/ 386 h 2152"/>
                <a:gd name="T24" fmla="*/ 602 w 1809"/>
                <a:gd name="T25" fmla="*/ 700 h 2152"/>
                <a:gd name="T26" fmla="*/ 576 w 1809"/>
                <a:gd name="T27" fmla="*/ 724 h 2152"/>
                <a:gd name="T28" fmla="*/ 576 w 1809"/>
                <a:gd name="T29" fmla="*/ 2017 h 2152"/>
                <a:gd name="T30" fmla="*/ 822 w 1809"/>
                <a:gd name="T31" fmla="*/ 2149 h 2152"/>
                <a:gd name="T32" fmla="*/ 822 w 1809"/>
                <a:gd name="T33" fmla="*/ 879 h 2152"/>
                <a:gd name="T34" fmla="*/ 622 w 1809"/>
                <a:gd name="T35" fmla="*/ 772 h 2152"/>
                <a:gd name="T36" fmla="*/ 625 w 1809"/>
                <a:gd name="T37" fmla="*/ 772 h 2152"/>
                <a:gd name="T38" fmla="*/ 1531 w 1809"/>
                <a:gd name="T39" fmla="*/ 457 h 2152"/>
                <a:gd name="T40" fmla="*/ 1555 w 1809"/>
                <a:gd name="T41" fmla="*/ 410 h 2152"/>
                <a:gd name="T42" fmla="*/ 209 w 1809"/>
                <a:gd name="T43" fmla="*/ 581 h 2152"/>
                <a:gd name="T44" fmla="*/ 209 w 1809"/>
                <a:gd name="T45" fmla="*/ 758 h 2152"/>
                <a:gd name="T46" fmla="*/ 37 w 1809"/>
                <a:gd name="T47" fmla="*/ 673 h 2152"/>
                <a:gd name="T48" fmla="*/ 37 w 1809"/>
                <a:gd name="T49" fmla="*/ 484 h 2152"/>
                <a:gd name="T50" fmla="*/ 209 w 1809"/>
                <a:gd name="T51" fmla="*/ 581 h 2152"/>
                <a:gd name="T52" fmla="*/ 978 w 1809"/>
                <a:gd name="T53" fmla="*/ 30 h 2152"/>
                <a:gd name="T54" fmla="*/ 931 w 1809"/>
                <a:gd name="T55" fmla="*/ 6 h 2152"/>
                <a:gd name="T56" fmla="*/ 25 w 1809"/>
                <a:gd name="T57" fmla="*/ 321 h 2152"/>
                <a:gd name="T58" fmla="*/ 0 w 1809"/>
                <a:gd name="T59" fmla="*/ 344 h 2152"/>
                <a:gd name="T60" fmla="*/ 0 w 1809"/>
                <a:gd name="T61" fmla="*/ 1638 h 2152"/>
                <a:gd name="T62" fmla="*/ 246 w 1809"/>
                <a:gd name="T63" fmla="*/ 1770 h 2152"/>
                <a:gd name="T64" fmla="*/ 246 w 1809"/>
                <a:gd name="T65" fmla="*/ 500 h 2152"/>
                <a:gd name="T66" fmla="*/ 46 w 1809"/>
                <a:gd name="T67" fmla="*/ 393 h 2152"/>
                <a:gd name="T68" fmla="*/ 49 w 1809"/>
                <a:gd name="T69" fmla="*/ 392 h 2152"/>
                <a:gd name="T70" fmla="*/ 954 w 1809"/>
                <a:gd name="T71" fmla="*/ 77 h 2152"/>
                <a:gd name="T72" fmla="*/ 978 w 1809"/>
                <a:gd name="T73" fmla="*/ 30 h 2152"/>
                <a:gd name="T74" fmla="*/ 497 w 1809"/>
                <a:gd name="T75" fmla="*/ 781 h 2152"/>
                <a:gd name="T76" fmla="*/ 497 w 1809"/>
                <a:gd name="T77" fmla="*/ 958 h 2152"/>
                <a:gd name="T78" fmla="*/ 325 w 1809"/>
                <a:gd name="T79" fmla="*/ 873 h 2152"/>
                <a:gd name="T80" fmla="*/ 325 w 1809"/>
                <a:gd name="T81" fmla="*/ 684 h 2152"/>
                <a:gd name="T82" fmla="*/ 497 w 1809"/>
                <a:gd name="T83" fmla="*/ 781 h 2152"/>
                <a:gd name="T84" fmla="*/ 1266 w 1809"/>
                <a:gd name="T85" fmla="*/ 230 h 2152"/>
                <a:gd name="T86" fmla="*/ 1219 w 1809"/>
                <a:gd name="T87" fmla="*/ 206 h 2152"/>
                <a:gd name="T88" fmla="*/ 313 w 1809"/>
                <a:gd name="T89" fmla="*/ 520 h 2152"/>
                <a:gd name="T90" fmla="*/ 288 w 1809"/>
                <a:gd name="T91" fmla="*/ 544 h 2152"/>
                <a:gd name="T92" fmla="*/ 288 w 1809"/>
                <a:gd name="T93" fmla="*/ 1837 h 2152"/>
                <a:gd name="T94" fmla="*/ 534 w 1809"/>
                <a:gd name="T95" fmla="*/ 1969 h 2152"/>
                <a:gd name="T96" fmla="*/ 534 w 1809"/>
                <a:gd name="T97" fmla="*/ 699 h 2152"/>
                <a:gd name="T98" fmla="*/ 334 w 1809"/>
                <a:gd name="T99" fmla="*/ 592 h 2152"/>
                <a:gd name="T100" fmla="*/ 337 w 1809"/>
                <a:gd name="T101" fmla="*/ 592 h 2152"/>
                <a:gd name="T102" fmla="*/ 1243 w 1809"/>
                <a:gd name="T103" fmla="*/ 277 h 2152"/>
                <a:gd name="T104" fmla="*/ 1266 w 1809"/>
                <a:gd name="T105" fmla="*/ 23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9" h="2152">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1+#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300" fill="hold"/>
                                        <p:tgtEl>
                                          <p:spTgt spid="15367"/>
                                        </p:tgtEl>
                                        <p:attrNameLst>
                                          <p:attrName>ppt_w</p:attrName>
                                        </p:attrNameLst>
                                      </p:cBhvr>
                                      <p:tavLst>
                                        <p:tav tm="0">
                                          <p:val>
                                            <p:fltVal val="0"/>
                                          </p:val>
                                        </p:tav>
                                        <p:tav tm="100000">
                                          <p:val>
                                            <p:strVal val="#ppt_w"/>
                                          </p:val>
                                        </p:tav>
                                      </p:tavLst>
                                    </p:anim>
                                    <p:anim calcmode="lin" valueType="num">
                                      <p:cBhvr>
                                        <p:cTn id="13" dur="300" fill="hold"/>
                                        <p:tgtEl>
                                          <p:spTgt spid="15367"/>
                                        </p:tgtEl>
                                        <p:attrNameLst>
                                          <p:attrName>ppt_h</p:attrName>
                                        </p:attrNameLst>
                                      </p:cBhvr>
                                      <p:tavLst>
                                        <p:tav tm="0">
                                          <p:val>
                                            <p:fltVal val="0"/>
                                          </p:val>
                                        </p:tav>
                                        <p:tav tm="100000">
                                          <p:val>
                                            <p:strVal val="#ppt_h"/>
                                          </p:val>
                                        </p:tav>
                                      </p:tavLst>
                                    </p:anim>
                                    <p:animEffect transition="in" filter="fade">
                                      <p:cBhvr>
                                        <p:cTn id="14" dur="300"/>
                                        <p:tgtEl>
                                          <p:spTgt spid="1536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15363"/>
                                        </p:tgtEl>
                                        <p:attrNameLst>
                                          <p:attrName>style.visibility</p:attrName>
                                        </p:attrNameLst>
                                      </p:cBhvr>
                                      <p:to>
                                        <p:strVal val="visible"/>
                                      </p:to>
                                    </p:set>
                                    <p:animEffect transition="in" filter="wipe(down)">
                                      <p:cBhvr>
                                        <p:cTn id="18"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614670"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（十）完善日常监管</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626235"/>
            <a:ext cx="12280265" cy="5139055"/>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altLang="zh-CN" sz="2000" b="1" dirty="0">
                <a:latin typeface="微软雅黑" panose="020B0503020204020204" pitchFamily="34" charset="-122"/>
                <a:ea typeface="微软雅黑" panose="020B0503020204020204" pitchFamily="34" charset="-122"/>
              </a:rPr>
              <a:t>各地要切实加强对校外培训机构办学行为的日常监管，坚持谁审批谁监管、谁主管谁监管，防止重审批轻监管，健全监管责任体系和工作机制，切实加强监管队伍建设。教育部门负责查处未取得办学许可证违法经营的机构，并在做好办学许可证审批工作基础上，重点做好培训内容、培训班次、招生对象、教师资格及培训行为的监管工作，牵头组织校外培训市场综合执法；市场监管部门重点做好相关登记、收费、广告宣传、反垄断等方面的监管工作；人力资源社会保障部门重点做好职业培训机构未经批准面向中小学生开展培训的监管工作；机构编制、民政部门重点做好校外培训机构违反相关登记管理规定的监管工作；公安、应急管理、卫生、食品监管部门重点做好校外培训机构的安全、卫生、食品条件保障的监管工作；网信、文化、工业和信息化、广电部门在各自职责范围内配合教育部门做好线上教育监管工作。</a:t>
            </a:r>
            <a:endParaRPr altLang="zh-CN" sz="20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5363" name="TextBox 6"/>
          <p:cNvSpPr txBox="1">
            <a:spLocks noChangeArrowheads="1"/>
          </p:cNvSpPr>
          <p:nvPr/>
        </p:nvSpPr>
        <p:spPr bwMode="auto">
          <a:xfrm>
            <a:off x="3580714" y="2772217"/>
            <a:ext cx="7846259"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spc="600" dirty="0">
                <a:solidFill>
                  <a:srgbClr val="F8F8F8"/>
                </a:solidFill>
                <a:latin typeface="微软雅黑" panose="020B0503020204020204" pitchFamily="34" charset="-122"/>
                <a:ea typeface="微软雅黑" panose="020B0503020204020204" pitchFamily="34" charset="-122"/>
              </a:rPr>
              <a:t>一</a:t>
            </a:r>
            <a:r>
              <a:rPr lang="zh-CN" altLang="en-US" sz="3200" b="1" spc="600" dirty="0" smtClean="0">
                <a:solidFill>
                  <a:srgbClr val="F8F8F8"/>
                </a:solidFill>
                <a:latin typeface="微软雅黑" panose="020B0503020204020204" pitchFamily="34" charset="-122"/>
                <a:ea typeface="微软雅黑" panose="020B0503020204020204" pitchFamily="34" charset="-122"/>
              </a:rPr>
              <a:t>、</a:t>
            </a:r>
            <a:r>
              <a:rPr lang="zh-CN" altLang="zh-CN" sz="3200" b="1" spc="600" dirty="0">
                <a:solidFill>
                  <a:srgbClr val="F8F8F8"/>
                </a:solidFill>
                <a:latin typeface="微软雅黑" panose="020B0503020204020204" pitchFamily="34" charset="-122"/>
                <a:ea typeface="微软雅黑" panose="020B0503020204020204" pitchFamily="34" charset="-122"/>
              </a:rPr>
              <a:t>总体要求</a:t>
            </a:r>
            <a:endParaRPr lang="zh-CN" altLang="zh-CN" sz="3200" b="1" spc="600" dirty="0">
              <a:solidFill>
                <a:srgbClr val="F8F8F8"/>
              </a:solidFill>
              <a:latin typeface="微软雅黑" panose="020B0503020204020204" pitchFamily="34" charset="-122"/>
              <a:ea typeface="微软雅黑" panose="020B0503020204020204" pitchFamily="34" charset="-122"/>
            </a:endParaRPr>
          </a:p>
        </p:txBody>
      </p:sp>
      <p:cxnSp>
        <p:nvCxnSpPr>
          <p:cNvPr id="15366"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367" name="Group 7"/>
          <p:cNvGrpSpPr/>
          <p:nvPr/>
        </p:nvGrpSpPr>
        <p:grpSpPr bwMode="auto">
          <a:xfrm>
            <a:off x="1314450" y="2393950"/>
            <a:ext cx="2093913" cy="2122488"/>
            <a:chOff x="0" y="0"/>
            <a:chExt cx="2093913" cy="2122488"/>
          </a:xfrm>
        </p:grpSpPr>
        <p:sp>
          <p:nvSpPr>
            <p:cNvPr id="15368"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9" name="Freeform 7"/>
            <p:cNvSpPr>
              <a:spLocks noEditPoints="1"/>
            </p:cNvSpPr>
            <p:nvPr/>
          </p:nvSpPr>
          <p:spPr bwMode="auto">
            <a:xfrm>
              <a:off x="371475" y="215900"/>
              <a:ext cx="1360488" cy="1641475"/>
            </a:xfrm>
            <a:custGeom>
              <a:avLst/>
              <a:gdLst>
                <a:gd name="T0" fmla="*/ 870 w 1809"/>
                <a:gd name="T1" fmla="*/ 879 h 2152"/>
                <a:gd name="T2" fmla="*/ 870 w 1809"/>
                <a:gd name="T3" fmla="*/ 2152 h 2152"/>
                <a:gd name="T4" fmla="*/ 1809 w 1809"/>
                <a:gd name="T5" fmla="*/ 1820 h 2152"/>
                <a:gd name="T6" fmla="*/ 1809 w 1809"/>
                <a:gd name="T7" fmla="*/ 547 h 2152"/>
                <a:gd name="T8" fmla="*/ 870 w 1809"/>
                <a:gd name="T9" fmla="*/ 879 h 2152"/>
                <a:gd name="T10" fmla="*/ 785 w 1809"/>
                <a:gd name="T11" fmla="*/ 961 h 2152"/>
                <a:gd name="T12" fmla="*/ 785 w 1809"/>
                <a:gd name="T13" fmla="*/ 1138 h 2152"/>
                <a:gd name="T14" fmla="*/ 613 w 1809"/>
                <a:gd name="T15" fmla="*/ 1053 h 2152"/>
                <a:gd name="T16" fmla="*/ 613 w 1809"/>
                <a:gd name="T17" fmla="*/ 864 h 2152"/>
                <a:gd name="T18" fmla="*/ 785 w 1809"/>
                <a:gd name="T19" fmla="*/ 961 h 2152"/>
                <a:gd name="T20" fmla="*/ 1555 w 1809"/>
                <a:gd name="T21" fmla="*/ 410 h 2152"/>
                <a:gd name="T22" fmla="*/ 1507 w 1809"/>
                <a:gd name="T23" fmla="*/ 386 h 2152"/>
                <a:gd name="T24" fmla="*/ 602 w 1809"/>
                <a:gd name="T25" fmla="*/ 700 h 2152"/>
                <a:gd name="T26" fmla="*/ 576 w 1809"/>
                <a:gd name="T27" fmla="*/ 724 h 2152"/>
                <a:gd name="T28" fmla="*/ 576 w 1809"/>
                <a:gd name="T29" fmla="*/ 2017 h 2152"/>
                <a:gd name="T30" fmla="*/ 822 w 1809"/>
                <a:gd name="T31" fmla="*/ 2149 h 2152"/>
                <a:gd name="T32" fmla="*/ 822 w 1809"/>
                <a:gd name="T33" fmla="*/ 879 h 2152"/>
                <a:gd name="T34" fmla="*/ 622 w 1809"/>
                <a:gd name="T35" fmla="*/ 772 h 2152"/>
                <a:gd name="T36" fmla="*/ 625 w 1809"/>
                <a:gd name="T37" fmla="*/ 772 h 2152"/>
                <a:gd name="T38" fmla="*/ 1531 w 1809"/>
                <a:gd name="T39" fmla="*/ 457 h 2152"/>
                <a:gd name="T40" fmla="*/ 1555 w 1809"/>
                <a:gd name="T41" fmla="*/ 410 h 2152"/>
                <a:gd name="T42" fmla="*/ 209 w 1809"/>
                <a:gd name="T43" fmla="*/ 581 h 2152"/>
                <a:gd name="T44" fmla="*/ 209 w 1809"/>
                <a:gd name="T45" fmla="*/ 758 h 2152"/>
                <a:gd name="T46" fmla="*/ 37 w 1809"/>
                <a:gd name="T47" fmla="*/ 673 h 2152"/>
                <a:gd name="T48" fmla="*/ 37 w 1809"/>
                <a:gd name="T49" fmla="*/ 484 h 2152"/>
                <a:gd name="T50" fmla="*/ 209 w 1809"/>
                <a:gd name="T51" fmla="*/ 581 h 2152"/>
                <a:gd name="T52" fmla="*/ 978 w 1809"/>
                <a:gd name="T53" fmla="*/ 30 h 2152"/>
                <a:gd name="T54" fmla="*/ 931 w 1809"/>
                <a:gd name="T55" fmla="*/ 6 h 2152"/>
                <a:gd name="T56" fmla="*/ 25 w 1809"/>
                <a:gd name="T57" fmla="*/ 321 h 2152"/>
                <a:gd name="T58" fmla="*/ 0 w 1809"/>
                <a:gd name="T59" fmla="*/ 344 h 2152"/>
                <a:gd name="T60" fmla="*/ 0 w 1809"/>
                <a:gd name="T61" fmla="*/ 1638 h 2152"/>
                <a:gd name="T62" fmla="*/ 246 w 1809"/>
                <a:gd name="T63" fmla="*/ 1770 h 2152"/>
                <a:gd name="T64" fmla="*/ 246 w 1809"/>
                <a:gd name="T65" fmla="*/ 500 h 2152"/>
                <a:gd name="T66" fmla="*/ 46 w 1809"/>
                <a:gd name="T67" fmla="*/ 393 h 2152"/>
                <a:gd name="T68" fmla="*/ 49 w 1809"/>
                <a:gd name="T69" fmla="*/ 392 h 2152"/>
                <a:gd name="T70" fmla="*/ 954 w 1809"/>
                <a:gd name="T71" fmla="*/ 77 h 2152"/>
                <a:gd name="T72" fmla="*/ 978 w 1809"/>
                <a:gd name="T73" fmla="*/ 30 h 2152"/>
                <a:gd name="T74" fmla="*/ 497 w 1809"/>
                <a:gd name="T75" fmla="*/ 781 h 2152"/>
                <a:gd name="T76" fmla="*/ 497 w 1809"/>
                <a:gd name="T77" fmla="*/ 958 h 2152"/>
                <a:gd name="T78" fmla="*/ 325 w 1809"/>
                <a:gd name="T79" fmla="*/ 873 h 2152"/>
                <a:gd name="T80" fmla="*/ 325 w 1809"/>
                <a:gd name="T81" fmla="*/ 684 h 2152"/>
                <a:gd name="T82" fmla="*/ 497 w 1809"/>
                <a:gd name="T83" fmla="*/ 781 h 2152"/>
                <a:gd name="T84" fmla="*/ 1266 w 1809"/>
                <a:gd name="T85" fmla="*/ 230 h 2152"/>
                <a:gd name="T86" fmla="*/ 1219 w 1809"/>
                <a:gd name="T87" fmla="*/ 206 h 2152"/>
                <a:gd name="T88" fmla="*/ 313 w 1809"/>
                <a:gd name="T89" fmla="*/ 520 h 2152"/>
                <a:gd name="T90" fmla="*/ 288 w 1809"/>
                <a:gd name="T91" fmla="*/ 544 h 2152"/>
                <a:gd name="T92" fmla="*/ 288 w 1809"/>
                <a:gd name="T93" fmla="*/ 1837 h 2152"/>
                <a:gd name="T94" fmla="*/ 534 w 1809"/>
                <a:gd name="T95" fmla="*/ 1969 h 2152"/>
                <a:gd name="T96" fmla="*/ 534 w 1809"/>
                <a:gd name="T97" fmla="*/ 699 h 2152"/>
                <a:gd name="T98" fmla="*/ 334 w 1809"/>
                <a:gd name="T99" fmla="*/ 592 h 2152"/>
                <a:gd name="T100" fmla="*/ 337 w 1809"/>
                <a:gd name="T101" fmla="*/ 592 h 2152"/>
                <a:gd name="T102" fmla="*/ 1243 w 1809"/>
                <a:gd name="T103" fmla="*/ 277 h 2152"/>
                <a:gd name="T104" fmla="*/ 1266 w 1809"/>
                <a:gd name="T105" fmla="*/ 23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9" h="2152">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1+#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300" fill="hold"/>
                                        <p:tgtEl>
                                          <p:spTgt spid="15367"/>
                                        </p:tgtEl>
                                        <p:attrNameLst>
                                          <p:attrName>ppt_w</p:attrName>
                                        </p:attrNameLst>
                                      </p:cBhvr>
                                      <p:tavLst>
                                        <p:tav tm="0">
                                          <p:val>
                                            <p:fltVal val="0"/>
                                          </p:val>
                                        </p:tav>
                                        <p:tav tm="100000">
                                          <p:val>
                                            <p:strVal val="#ppt_w"/>
                                          </p:val>
                                        </p:tav>
                                      </p:tavLst>
                                    </p:anim>
                                    <p:anim calcmode="lin" valueType="num">
                                      <p:cBhvr>
                                        <p:cTn id="13" dur="300" fill="hold"/>
                                        <p:tgtEl>
                                          <p:spTgt spid="15367"/>
                                        </p:tgtEl>
                                        <p:attrNameLst>
                                          <p:attrName>ppt_h</p:attrName>
                                        </p:attrNameLst>
                                      </p:cBhvr>
                                      <p:tavLst>
                                        <p:tav tm="0">
                                          <p:val>
                                            <p:fltVal val="0"/>
                                          </p:val>
                                        </p:tav>
                                        <p:tav tm="100000">
                                          <p:val>
                                            <p:strVal val="#ppt_h"/>
                                          </p:val>
                                        </p:tav>
                                      </p:tavLst>
                                    </p:anim>
                                    <p:animEffect transition="in" filter="fade">
                                      <p:cBhvr>
                                        <p:cTn id="14" dur="300"/>
                                        <p:tgtEl>
                                          <p:spTgt spid="1536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15363"/>
                                        </p:tgtEl>
                                        <p:attrNameLst>
                                          <p:attrName>style.visibility</p:attrName>
                                        </p:attrNameLst>
                                      </p:cBhvr>
                                      <p:to>
                                        <p:strVal val="visible"/>
                                      </p:to>
                                    </p:set>
                                    <p:animEffect transition="in" filter="wipe(down)">
                                      <p:cBhvr>
                                        <p:cTn id="18"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9303385" cy="959485"/>
            <a:chOff x="0" y="0"/>
            <a:chExt cx="5391389"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91958" y="92678"/>
              <a:ext cx="5099431"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（十一）落实年检年报制度</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487170"/>
            <a:ext cx="12129770" cy="5262245"/>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altLang="zh-CN" sz="2400" b="1" dirty="0">
                <a:latin typeface="微软雅黑" panose="020B0503020204020204" pitchFamily="34" charset="-122"/>
                <a:ea typeface="微软雅黑" panose="020B0503020204020204" pitchFamily="34" charset="-122"/>
              </a:rPr>
              <a:t>县级教育部门要会同有关部门按照校外培训机构设置标准、审批条件、办学行为要求和登记管理有关规定完善管理办法，认真组织开展年检和年度报告公示工作。在境外上市的校外培训机构向境外公开披露的定期报告及对公司经营活动有重大不利影响的临时报告等信息，应以中文文本在公司网站（如无公司网站，应在证券信息披露平台）向境内同步公开、接受监督。对经年检和年报公示信息抽查检查发现校外培训机构隐瞒实情、弄虚作假、违法违规办学，或不接受年检、不报送年度报告的，要依法依规严肃处理，直至吊销办学许可证，追究有关人员的法律责任。</a:t>
            </a:r>
            <a:endParaRPr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6583045"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（十二）公布黑白名单</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988820"/>
            <a:ext cx="12246610" cy="4523105"/>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sz="2000" b="1" dirty="0">
                <a:latin typeface="微软雅黑" panose="020B0503020204020204" pitchFamily="34" charset="-122"/>
                <a:ea typeface="微软雅黑" panose="020B0503020204020204" pitchFamily="34" charset="-122"/>
              </a:rPr>
              <a:t>全面推行白名单制度，对通过审批登记的，在政府网站上公布校外培训机构的名单及主要信息，并根据日常监管和年检、年度报告公示情况及时更新。各地可根据校外培训机构的设置和管理要求，建立负面清单。对已经审批登记，但有负面清单所列行为的校外培训机构，应当及时将其从白名单上清除并列入黑名单；对未经批准登记、违法违规举办的校外培训机构，予以严肃查处并列入黑名单。将黑名单信息纳入全国信用信息共享平台，按有关规定实施联合惩戒。将营利性校外培训机构的行政许可信息、行政处罚信息、黑名单信息、抽查检查结果等归集至国家企业信用信息公示系统，记于相对应企业名下并依法公示。对于非营利性校外培训机构的失信行为，依据社会组织信用信息管理有关规定进行信用管理并依法公示。</a:t>
            </a:r>
            <a:endParaRPr sz="20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5363" name="TextBox 6"/>
          <p:cNvSpPr txBox="1">
            <a:spLocks noChangeArrowheads="1"/>
          </p:cNvSpPr>
          <p:nvPr/>
        </p:nvSpPr>
        <p:spPr bwMode="auto">
          <a:xfrm>
            <a:off x="3580714" y="2772217"/>
            <a:ext cx="7846259"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sz="3200" b="1" spc="600" dirty="0">
                <a:solidFill>
                  <a:srgbClr val="F8F8F8"/>
                </a:solidFill>
                <a:latin typeface="微软雅黑" panose="020B0503020204020204" pitchFamily="34" charset="-122"/>
                <a:ea typeface="微软雅黑" panose="020B0503020204020204" pitchFamily="34" charset="-122"/>
              </a:rPr>
              <a:t>六、提高中小学育人能力</a:t>
            </a:r>
            <a:endParaRPr lang="zh-CN" sz="3200" b="1" spc="600" dirty="0">
              <a:solidFill>
                <a:srgbClr val="F8F8F8"/>
              </a:solidFill>
              <a:latin typeface="微软雅黑" panose="020B0503020204020204" pitchFamily="34" charset="-122"/>
              <a:ea typeface="微软雅黑" panose="020B0503020204020204" pitchFamily="34" charset="-122"/>
            </a:endParaRPr>
          </a:p>
        </p:txBody>
      </p:sp>
      <p:cxnSp>
        <p:nvCxnSpPr>
          <p:cNvPr id="15366"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367" name="Group 7"/>
          <p:cNvGrpSpPr/>
          <p:nvPr/>
        </p:nvGrpSpPr>
        <p:grpSpPr bwMode="auto">
          <a:xfrm>
            <a:off x="1314450" y="2393950"/>
            <a:ext cx="2093913" cy="2122488"/>
            <a:chOff x="0" y="0"/>
            <a:chExt cx="2093913" cy="2122488"/>
          </a:xfrm>
        </p:grpSpPr>
        <p:sp>
          <p:nvSpPr>
            <p:cNvPr id="15368"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9" name="Freeform 7"/>
            <p:cNvSpPr>
              <a:spLocks noEditPoints="1"/>
            </p:cNvSpPr>
            <p:nvPr/>
          </p:nvSpPr>
          <p:spPr bwMode="auto">
            <a:xfrm>
              <a:off x="371475" y="215900"/>
              <a:ext cx="1360488" cy="1641475"/>
            </a:xfrm>
            <a:custGeom>
              <a:avLst/>
              <a:gdLst>
                <a:gd name="T0" fmla="*/ 870 w 1809"/>
                <a:gd name="T1" fmla="*/ 879 h 2152"/>
                <a:gd name="T2" fmla="*/ 870 w 1809"/>
                <a:gd name="T3" fmla="*/ 2152 h 2152"/>
                <a:gd name="T4" fmla="*/ 1809 w 1809"/>
                <a:gd name="T5" fmla="*/ 1820 h 2152"/>
                <a:gd name="T6" fmla="*/ 1809 w 1809"/>
                <a:gd name="T7" fmla="*/ 547 h 2152"/>
                <a:gd name="T8" fmla="*/ 870 w 1809"/>
                <a:gd name="T9" fmla="*/ 879 h 2152"/>
                <a:gd name="T10" fmla="*/ 785 w 1809"/>
                <a:gd name="T11" fmla="*/ 961 h 2152"/>
                <a:gd name="T12" fmla="*/ 785 w 1809"/>
                <a:gd name="T13" fmla="*/ 1138 h 2152"/>
                <a:gd name="T14" fmla="*/ 613 w 1809"/>
                <a:gd name="T15" fmla="*/ 1053 h 2152"/>
                <a:gd name="T16" fmla="*/ 613 w 1809"/>
                <a:gd name="T17" fmla="*/ 864 h 2152"/>
                <a:gd name="T18" fmla="*/ 785 w 1809"/>
                <a:gd name="T19" fmla="*/ 961 h 2152"/>
                <a:gd name="T20" fmla="*/ 1555 w 1809"/>
                <a:gd name="T21" fmla="*/ 410 h 2152"/>
                <a:gd name="T22" fmla="*/ 1507 w 1809"/>
                <a:gd name="T23" fmla="*/ 386 h 2152"/>
                <a:gd name="T24" fmla="*/ 602 w 1809"/>
                <a:gd name="T25" fmla="*/ 700 h 2152"/>
                <a:gd name="T26" fmla="*/ 576 w 1809"/>
                <a:gd name="T27" fmla="*/ 724 h 2152"/>
                <a:gd name="T28" fmla="*/ 576 w 1809"/>
                <a:gd name="T29" fmla="*/ 2017 h 2152"/>
                <a:gd name="T30" fmla="*/ 822 w 1809"/>
                <a:gd name="T31" fmla="*/ 2149 h 2152"/>
                <a:gd name="T32" fmla="*/ 822 w 1809"/>
                <a:gd name="T33" fmla="*/ 879 h 2152"/>
                <a:gd name="T34" fmla="*/ 622 w 1809"/>
                <a:gd name="T35" fmla="*/ 772 h 2152"/>
                <a:gd name="T36" fmla="*/ 625 w 1809"/>
                <a:gd name="T37" fmla="*/ 772 h 2152"/>
                <a:gd name="T38" fmla="*/ 1531 w 1809"/>
                <a:gd name="T39" fmla="*/ 457 h 2152"/>
                <a:gd name="T40" fmla="*/ 1555 w 1809"/>
                <a:gd name="T41" fmla="*/ 410 h 2152"/>
                <a:gd name="T42" fmla="*/ 209 w 1809"/>
                <a:gd name="T43" fmla="*/ 581 h 2152"/>
                <a:gd name="T44" fmla="*/ 209 w 1809"/>
                <a:gd name="T45" fmla="*/ 758 h 2152"/>
                <a:gd name="T46" fmla="*/ 37 w 1809"/>
                <a:gd name="T47" fmla="*/ 673 h 2152"/>
                <a:gd name="T48" fmla="*/ 37 w 1809"/>
                <a:gd name="T49" fmla="*/ 484 h 2152"/>
                <a:gd name="T50" fmla="*/ 209 w 1809"/>
                <a:gd name="T51" fmla="*/ 581 h 2152"/>
                <a:gd name="T52" fmla="*/ 978 w 1809"/>
                <a:gd name="T53" fmla="*/ 30 h 2152"/>
                <a:gd name="T54" fmla="*/ 931 w 1809"/>
                <a:gd name="T55" fmla="*/ 6 h 2152"/>
                <a:gd name="T56" fmla="*/ 25 w 1809"/>
                <a:gd name="T57" fmla="*/ 321 h 2152"/>
                <a:gd name="T58" fmla="*/ 0 w 1809"/>
                <a:gd name="T59" fmla="*/ 344 h 2152"/>
                <a:gd name="T60" fmla="*/ 0 w 1809"/>
                <a:gd name="T61" fmla="*/ 1638 h 2152"/>
                <a:gd name="T62" fmla="*/ 246 w 1809"/>
                <a:gd name="T63" fmla="*/ 1770 h 2152"/>
                <a:gd name="T64" fmla="*/ 246 w 1809"/>
                <a:gd name="T65" fmla="*/ 500 h 2152"/>
                <a:gd name="T66" fmla="*/ 46 w 1809"/>
                <a:gd name="T67" fmla="*/ 393 h 2152"/>
                <a:gd name="T68" fmla="*/ 49 w 1809"/>
                <a:gd name="T69" fmla="*/ 392 h 2152"/>
                <a:gd name="T70" fmla="*/ 954 w 1809"/>
                <a:gd name="T71" fmla="*/ 77 h 2152"/>
                <a:gd name="T72" fmla="*/ 978 w 1809"/>
                <a:gd name="T73" fmla="*/ 30 h 2152"/>
                <a:gd name="T74" fmla="*/ 497 w 1809"/>
                <a:gd name="T75" fmla="*/ 781 h 2152"/>
                <a:gd name="T76" fmla="*/ 497 w 1809"/>
                <a:gd name="T77" fmla="*/ 958 h 2152"/>
                <a:gd name="T78" fmla="*/ 325 w 1809"/>
                <a:gd name="T79" fmla="*/ 873 h 2152"/>
                <a:gd name="T80" fmla="*/ 325 w 1809"/>
                <a:gd name="T81" fmla="*/ 684 h 2152"/>
                <a:gd name="T82" fmla="*/ 497 w 1809"/>
                <a:gd name="T83" fmla="*/ 781 h 2152"/>
                <a:gd name="T84" fmla="*/ 1266 w 1809"/>
                <a:gd name="T85" fmla="*/ 230 h 2152"/>
                <a:gd name="T86" fmla="*/ 1219 w 1809"/>
                <a:gd name="T87" fmla="*/ 206 h 2152"/>
                <a:gd name="T88" fmla="*/ 313 w 1809"/>
                <a:gd name="T89" fmla="*/ 520 h 2152"/>
                <a:gd name="T90" fmla="*/ 288 w 1809"/>
                <a:gd name="T91" fmla="*/ 544 h 2152"/>
                <a:gd name="T92" fmla="*/ 288 w 1809"/>
                <a:gd name="T93" fmla="*/ 1837 h 2152"/>
                <a:gd name="T94" fmla="*/ 534 w 1809"/>
                <a:gd name="T95" fmla="*/ 1969 h 2152"/>
                <a:gd name="T96" fmla="*/ 534 w 1809"/>
                <a:gd name="T97" fmla="*/ 699 h 2152"/>
                <a:gd name="T98" fmla="*/ 334 w 1809"/>
                <a:gd name="T99" fmla="*/ 592 h 2152"/>
                <a:gd name="T100" fmla="*/ 337 w 1809"/>
                <a:gd name="T101" fmla="*/ 592 h 2152"/>
                <a:gd name="T102" fmla="*/ 1243 w 1809"/>
                <a:gd name="T103" fmla="*/ 277 h 2152"/>
                <a:gd name="T104" fmla="*/ 1266 w 1809"/>
                <a:gd name="T105" fmla="*/ 23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9" h="2152">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1+#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300" fill="hold"/>
                                        <p:tgtEl>
                                          <p:spTgt spid="15367"/>
                                        </p:tgtEl>
                                        <p:attrNameLst>
                                          <p:attrName>ppt_w</p:attrName>
                                        </p:attrNameLst>
                                      </p:cBhvr>
                                      <p:tavLst>
                                        <p:tav tm="0">
                                          <p:val>
                                            <p:fltVal val="0"/>
                                          </p:val>
                                        </p:tav>
                                        <p:tav tm="100000">
                                          <p:val>
                                            <p:strVal val="#ppt_w"/>
                                          </p:val>
                                        </p:tav>
                                      </p:tavLst>
                                    </p:anim>
                                    <p:anim calcmode="lin" valueType="num">
                                      <p:cBhvr>
                                        <p:cTn id="13" dur="300" fill="hold"/>
                                        <p:tgtEl>
                                          <p:spTgt spid="15367"/>
                                        </p:tgtEl>
                                        <p:attrNameLst>
                                          <p:attrName>ppt_h</p:attrName>
                                        </p:attrNameLst>
                                      </p:cBhvr>
                                      <p:tavLst>
                                        <p:tav tm="0">
                                          <p:val>
                                            <p:fltVal val="0"/>
                                          </p:val>
                                        </p:tav>
                                        <p:tav tm="100000">
                                          <p:val>
                                            <p:strVal val="#ppt_h"/>
                                          </p:val>
                                        </p:tav>
                                      </p:tavLst>
                                    </p:anim>
                                    <p:animEffect transition="in" filter="fade">
                                      <p:cBhvr>
                                        <p:cTn id="14" dur="300"/>
                                        <p:tgtEl>
                                          <p:spTgt spid="1536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15363"/>
                                        </p:tgtEl>
                                        <p:attrNameLst>
                                          <p:attrName>style.visibility</p:attrName>
                                        </p:attrNameLst>
                                      </p:cBhvr>
                                      <p:to>
                                        <p:strVal val="visible"/>
                                      </p:to>
                                    </p:set>
                                    <p:animEffect transition="in" filter="wipe(down)">
                                      <p:cBhvr>
                                        <p:cTn id="18"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6583045"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（十三）提升教学质量</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625600"/>
            <a:ext cx="12129770" cy="5262245"/>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sz="2400" b="1" dirty="0">
                <a:latin typeface="微软雅黑" panose="020B0503020204020204" pitchFamily="34" charset="-122"/>
                <a:ea typeface="微软雅黑" panose="020B0503020204020204" pitchFamily="34" charset="-122"/>
              </a:rPr>
              <a:t>切实加强中小学师德师风建设，鼓励广大教师为人师表、潜心教书育人。中小学校必须严格按照国家发布的课程方案、课程标准和学校教学计划，开足、开齐、开好每门课程。各地教育部门要指导中小学校，按照学校管理有关标准对标研判、依标整改，严格规范教育教学行为，努力提高教育教学质量，为切实减轻中小学生课外负担创造条件。坚持依法从严治教，对中小学校不遵守教学计划、“非零起点教学”等行为，要坚决查处并追究有关校长和教师的责任；对中小学教师“课上不讲课后到校外培训机构讲”、诱导或逼迫学生参加校外培训机构培训等行为，要严肃处理，直至取消有关教师的教师资格。</a:t>
            </a:r>
            <a:endParaRPr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6583045"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（十四）严明入学纪律</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988820"/>
            <a:ext cx="12246610" cy="2676525"/>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lang="en-US" sz="2800" b="1" dirty="0">
                <a:latin typeface="微软雅黑" panose="020B0503020204020204" pitchFamily="34" charset="-122"/>
                <a:ea typeface="微软雅黑" panose="020B0503020204020204" pitchFamily="34" charset="-122"/>
              </a:rPr>
              <a:t> </a:t>
            </a:r>
            <a:r>
              <a:rPr sz="2800" b="1" dirty="0">
                <a:latin typeface="微软雅黑" panose="020B0503020204020204" pitchFamily="34" charset="-122"/>
                <a:ea typeface="微软雅黑" panose="020B0503020204020204" pitchFamily="34" charset="-122"/>
              </a:rPr>
              <a:t>严肃中小学招生入学工作纪律，坚决禁止中小学校与校外培训机构联合招生，坚决查处将校外培训机构培训结果与中小学校招生入学挂钩的行为，并依法追究有关学校、校外培训机构和相关人员责任。</a:t>
            </a:r>
            <a:endParaRPr sz="28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621030"/>
            <a:ext cx="6583045" cy="704850"/>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877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（十五）做好课后服务</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001395"/>
            <a:ext cx="12263120" cy="5754370"/>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sz="2000" b="1" dirty="0">
                <a:latin typeface="微软雅黑" panose="020B0503020204020204" pitchFamily="34" charset="-122"/>
                <a:ea typeface="微软雅黑" panose="020B0503020204020204" pitchFamily="34" charset="-122"/>
              </a:rPr>
              <a:t>各地要创造条件、加大投入、完善政策，强化中小学校在课后服务中的主渠道作用，普遍建立弹性离校制度。中小学校要充分挖掘学校师资和校舍条件的潜力，并积极利用校外资源，充分发挥家长委员会的作用，努力开辟多种适宜的途径，帮助学生培养兴趣、发展特长、开拓视野、增强实践，不断提高课后服务水平，可为个别学习有困难的学生提供免费辅导。坚决防止课后服务变相成为集体教学或补课。各地可根据课后服务性质，采取财政补贴、收取服务性收费或代收费等方式筹措经费。有关部门在核定绩效工资总量时，应当适当考虑学校和单位开展课后服务因素；学校和单位在核定的绩效工资总量内，对参与课后服务的教师给予适当倾斜。设定服务性收费或代收费的，应当坚持成本补偿和非营利原则，按有关规定由省级教育部门和价格主管部门联合报省级人民政府审定后执行。中小学生是否参加课后服务，由学生和家长自愿选择，严禁各地以课后服务名义乱收费。</a:t>
            </a:r>
            <a:endParaRPr sz="20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5363" name="TextBox 6"/>
          <p:cNvSpPr txBox="1">
            <a:spLocks noChangeArrowheads="1"/>
          </p:cNvSpPr>
          <p:nvPr/>
        </p:nvSpPr>
        <p:spPr bwMode="auto">
          <a:xfrm>
            <a:off x="3580714" y="2772217"/>
            <a:ext cx="7846259"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sz="3200" b="1" spc="600" dirty="0">
                <a:solidFill>
                  <a:srgbClr val="F8F8F8"/>
                </a:solidFill>
                <a:latin typeface="微软雅黑" panose="020B0503020204020204" pitchFamily="34" charset="-122"/>
                <a:ea typeface="微软雅黑" panose="020B0503020204020204" pitchFamily="34" charset="-122"/>
              </a:rPr>
              <a:t>七、加强组织领导</a:t>
            </a:r>
            <a:endParaRPr lang="zh-CN" sz="3200" b="1" spc="600" dirty="0">
              <a:solidFill>
                <a:srgbClr val="F8F8F8"/>
              </a:solidFill>
              <a:latin typeface="微软雅黑" panose="020B0503020204020204" pitchFamily="34" charset="-122"/>
              <a:ea typeface="微软雅黑" panose="020B0503020204020204" pitchFamily="34" charset="-122"/>
            </a:endParaRPr>
          </a:p>
        </p:txBody>
      </p:sp>
      <p:cxnSp>
        <p:nvCxnSpPr>
          <p:cNvPr id="15366"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367" name="Group 7"/>
          <p:cNvGrpSpPr/>
          <p:nvPr/>
        </p:nvGrpSpPr>
        <p:grpSpPr bwMode="auto">
          <a:xfrm>
            <a:off x="1314450" y="2393950"/>
            <a:ext cx="2093913" cy="2122488"/>
            <a:chOff x="0" y="0"/>
            <a:chExt cx="2093913" cy="2122488"/>
          </a:xfrm>
        </p:grpSpPr>
        <p:sp>
          <p:nvSpPr>
            <p:cNvPr id="15368"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9" name="Freeform 7"/>
            <p:cNvSpPr>
              <a:spLocks noEditPoints="1"/>
            </p:cNvSpPr>
            <p:nvPr/>
          </p:nvSpPr>
          <p:spPr bwMode="auto">
            <a:xfrm>
              <a:off x="371475" y="215900"/>
              <a:ext cx="1360488" cy="1641475"/>
            </a:xfrm>
            <a:custGeom>
              <a:avLst/>
              <a:gdLst>
                <a:gd name="T0" fmla="*/ 870 w 1809"/>
                <a:gd name="T1" fmla="*/ 879 h 2152"/>
                <a:gd name="T2" fmla="*/ 870 w 1809"/>
                <a:gd name="T3" fmla="*/ 2152 h 2152"/>
                <a:gd name="T4" fmla="*/ 1809 w 1809"/>
                <a:gd name="T5" fmla="*/ 1820 h 2152"/>
                <a:gd name="T6" fmla="*/ 1809 w 1809"/>
                <a:gd name="T7" fmla="*/ 547 h 2152"/>
                <a:gd name="T8" fmla="*/ 870 w 1809"/>
                <a:gd name="T9" fmla="*/ 879 h 2152"/>
                <a:gd name="T10" fmla="*/ 785 w 1809"/>
                <a:gd name="T11" fmla="*/ 961 h 2152"/>
                <a:gd name="T12" fmla="*/ 785 w 1809"/>
                <a:gd name="T13" fmla="*/ 1138 h 2152"/>
                <a:gd name="T14" fmla="*/ 613 w 1809"/>
                <a:gd name="T15" fmla="*/ 1053 h 2152"/>
                <a:gd name="T16" fmla="*/ 613 w 1809"/>
                <a:gd name="T17" fmla="*/ 864 h 2152"/>
                <a:gd name="T18" fmla="*/ 785 w 1809"/>
                <a:gd name="T19" fmla="*/ 961 h 2152"/>
                <a:gd name="T20" fmla="*/ 1555 w 1809"/>
                <a:gd name="T21" fmla="*/ 410 h 2152"/>
                <a:gd name="T22" fmla="*/ 1507 w 1809"/>
                <a:gd name="T23" fmla="*/ 386 h 2152"/>
                <a:gd name="T24" fmla="*/ 602 w 1809"/>
                <a:gd name="T25" fmla="*/ 700 h 2152"/>
                <a:gd name="T26" fmla="*/ 576 w 1809"/>
                <a:gd name="T27" fmla="*/ 724 h 2152"/>
                <a:gd name="T28" fmla="*/ 576 w 1809"/>
                <a:gd name="T29" fmla="*/ 2017 h 2152"/>
                <a:gd name="T30" fmla="*/ 822 w 1809"/>
                <a:gd name="T31" fmla="*/ 2149 h 2152"/>
                <a:gd name="T32" fmla="*/ 822 w 1809"/>
                <a:gd name="T33" fmla="*/ 879 h 2152"/>
                <a:gd name="T34" fmla="*/ 622 w 1809"/>
                <a:gd name="T35" fmla="*/ 772 h 2152"/>
                <a:gd name="T36" fmla="*/ 625 w 1809"/>
                <a:gd name="T37" fmla="*/ 772 h 2152"/>
                <a:gd name="T38" fmla="*/ 1531 w 1809"/>
                <a:gd name="T39" fmla="*/ 457 h 2152"/>
                <a:gd name="T40" fmla="*/ 1555 w 1809"/>
                <a:gd name="T41" fmla="*/ 410 h 2152"/>
                <a:gd name="T42" fmla="*/ 209 w 1809"/>
                <a:gd name="T43" fmla="*/ 581 h 2152"/>
                <a:gd name="T44" fmla="*/ 209 w 1809"/>
                <a:gd name="T45" fmla="*/ 758 h 2152"/>
                <a:gd name="T46" fmla="*/ 37 w 1809"/>
                <a:gd name="T47" fmla="*/ 673 h 2152"/>
                <a:gd name="T48" fmla="*/ 37 w 1809"/>
                <a:gd name="T49" fmla="*/ 484 h 2152"/>
                <a:gd name="T50" fmla="*/ 209 w 1809"/>
                <a:gd name="T51" fmla="*/ 581 h 2152"/>
                <a:gd name="T52" fmla="*/ 978 w 1809"/>
                <a:gd name="T53" fmla="*/ 30 h 2152"/>
                <a:gd name="T54" fmla="*/ 931 w 1809"/>
                <a:gd name="T55" fmla="*/ 6 h 2152"/>
                <a:gd name="T56" fmla="*/ 25 w 1809"/>
                <a:gd name="T57" fmla="*/ 321 h 2152"/>
                <a:gd name="T58" fmla="*/ 0 w 1809"/>
                <a:gd name="T59" fmla="*/ 344 h 2152"/>
                <a:gd name="T60" fmla="*/ 0 w 1809"/>
                <a:gd name="T61" fmla="*/ 1638 h 2152"/>
                <a:gd name="T62" fmla="*/ 246 w 1809"/>
                <a:gd name="T63" fmla="*/ 1770 h 2152"/>
                <a:gd name="T64" fmla="*/ 246 w 1809"/>
                <a:gd name="T65" fmla="*/ 500 h 2152"/>
                <a:gd name="T66" fmla="*/ 46 w 1809"/>
                <a:gd name="T67" fmla="*/ 393 h 2152"/>
                <a:gd name="T68" fmla="*/ 49 w 1809"/>
                <a:gd name="T69" fmla="*/ 392 h 2152"/>
                <a:gd name="T70" fmla="*/ 954 w 1809"/>
                <a:gd name="T71" fmla="*/ 77 h 2152"/>
                <a:gd name="T72" fmla="*/ 978 w 1809"/>
                <a:gd name="T73" fmla="*/ 30 h 2152"/>
                <a:gd name="T74" fmla="*/ 497 w 1809"/>
                <a:gd name="T75" fmla="*/ 781 h 2152"/>
                <a:gd name="T76" fmla="*/ 497 w 1809"/>
                <a:gd name="T77" fmla="*/ 958 h 2152"/>
                <a:gd name="T78" fmla="*/ 325 w 1809"/>
                <a:gd name="T79" fmla="*/ 873 h 2152"/>
                <a:gd name="T80" fmla="*/ 325 w 1809"/>
                <a:gd name="T81" fmla="*/ 684 h 2152"/>
                <a:gd name="T82" fmla="*/ 497 w 1809"/>
                <a:gd name="T83" fmla="*/ 781 h 2152"/>
                <a:gd name="T84" fmla="*/ 1266 w 1809"/>
                <a:gd name="T85" fmla="*/ 230 h 2152"/>
                <a:gd name="T86" fmla="*/ 1219 w 1809"/>
                <a:gd name="T87" fmla="*/ 206 h 2152"/>
                <a:gd name="T88" fmla="*/ 313 w 1809"/>
                <a:gd name="T89" fmla="*/ 520 h 2152"/>
                <a:gd name="T90" fmla="*/ 288 w 1809"/>
                <a:gd name="T91" fmla="*/ 544 h 2152"/>
                <a:gd name="T92" fmla="*/ 288 w 1809"/>
                <a:gd name="T93" fmla="*/ 1837 h 2152"/>
                <a:gd name="T94" fmla="*/ 534 w 1809"/>
                <a:gd name="T95" fmla="*/ 1969 h 2152"/>
                <a:gd name="T96" fmla="*/ 534 w 1809"/>
                <a:gd name="T97" fmla="*/ 699 h 2152"/>
                <a:gd name="T98" fmla="*/ 334 w 1809"/>
                <a:gd name="T99" fmla="*/ 592 h 2152"/>
                <a:gd name="T100" fmla="*/ 337 w 1809"/>
                <a:gd name="T101" fmla="*/ 592 h 2152"/>
                <a:gd name="T102" fmla="*/ 1243 w 1809"/>
                <a:gd name="T103" fmla="*/ 277 h 2152"/>
                <a:gd name="T104" fmla="*/ 1266 w 1809"/>
                <a:gd name="T105" fmla="*/ 23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9" h="2152">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1+#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300" fill="hold"/>
                                        <p:tgtEl>
                                          <p:spTgt spid="15367"/>
                                        </p:tgtEl>
                                        <p:attrNameLst>
                                          <p:attrName>ppt_w</p:attrName>
                                        </p:attrNameLst>
                                      </p:cBhvr>
                                      <p:tavLst>
                                        <p:tav tm="0">
                                          <p:val>
                                            <p:fltVal val="0"/>
                                          </p:val>
                                        </p:tav>
                                        <p:tav tm="100000">
                                          <p:val>
                                            <p:strVal val="#ppt_w"/>
                                          </p:val>
                                        </p:tav>
                                      </p:tavLst>
                                    </p:anim>
                                    <p:anim calcmode="lin" valueType="num">
                                      <p:cBhvr>
                                        <p:cTn id="13" dur="300" fill="hold"/>
                                        <p:tgtEl>
                                          <p:spTgt spid="15367"/>
                                        </p:tgtEl>
                                        <p:attrNameLst>
                                          <p:attrName>ppt_h</p:attrName>
                                        </p:attrNameLst>
                                      </p:cBhvr>
                                      <p:tavLst>
                                        <p:tav tm="0">
                                          <p:val>
                                            <p:fltVal val="0"/>
                                          </p:val>
                                        </p:tav>
                                        <p:tav tm="100000">
                                          <p:val>
                                            <p:strVal val="#ppt_h"/>
                                          </p:val>
                                        </p:tav>
                                      </p:tavLst>
                                    </p:anim>
                                    <p:animEffect transition="in" filter="fade">
                                      <p:cBhvr>
                                        <p:cTn id="14" dur="300"/>
                                        <p:tgtEl>
                                          <p:spTgt spid="1536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15363"/>
                                        </p:tgtEl>
                                        <p:attrNameLst>
                                          <p:attrName>style.visibility</p:attrName>
                                        </p:attrNameLst>
                                      </p:cBhvr>
                                      <p:to>
                                        <p:strVal val="visible"/>
                                      </p:to>
                                    </p:set>
                                    <p:animEffect transition="in" filter="wipe(down)">
                                      <p:cBhvr>
                                        <p:cTn id="18"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6583045"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（十六）健全工作机制</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625600"/>
            <a:ext cx="12263120" cy="5262245"/>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lang="en-US" sz="2800" b="1" dirty="0">
                <a:latin typeface="微软雅黑" panose="020B0503020204020204" pitchFamily="34" charset="-122"/>
                <a:ea typeface="微软雅黑" panose="020B0503020204020204" pitchFamily="34" charset="-122"/>
              </a:rPr>
              <a:t> </a:t>
            </a:r>
            <a:r>
              <a:rPr sz="2800" b="1" dirty="0">
                <a:latin typeface="微软雅黑" panose="020B0503020204020204" pitchFamily="34" charset="-122"/>
                <a:ea typeface="微软雅黑" panose="020B0503020204020204" pitchFamily="34" charset="-122"/>
              </a:rPr>
              <a:t>各地要切实提高思想认识，将规范校外培训机构发展纳入重要议事日程。建立由教育部门牵头、有关部门参与的联席会议制度，制订详细的工作方案，细化分工、压实责任、大力推进。及时总结经验，研究新情况、新问题，不断改进政策措施。充分发挥相关行业协会在行业发展、规范、自律等方面的作用。注重多方联动，发展社区功能，加强少年宫、实践基地等场馆建设，多渠道满足中小学生的个性化需求，形成学校、家庭、社会育人合力。</a:t>
            </a:r>
            <a:endParaRPr sz="28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6583045"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（十七）做实专项治理</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988820"/>
            <a:ext cx="12246610" cy="3538220"/>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lang="en-US" sz="2800" b="1" dirty="0">
                <a:latin typeface="微软雅黑" panose="020B0503020204020204" pitchFamily="34" charset="-122"/>
                <a:ea typeface="微软雅黑" panose="020B0503020204020204" pitchFamily="34" charset="-122"/>
              </a:rPr>
              <a:t> </a:t>
            </a:r>
            <a:r>
              <a:rPr sz="2800" b="1" dirty="0">
                <a:latin typeface="微软雅黑" panose="020B0503020204020204" pitchFamily="34" charset="-122"/>
                <a:ea typeface="微软雅黑" panose="020B0503020204020204" pitchFamily="34" charset="-122"/>
              </a:rPr>
              <a:t>各地要开展好校外培训机构专项治理工作，进行全面摸排，认真建立工作台账，完善分类管理，对存在问题的培训机构逐一整改到位。要加大工作督促指导力度，通过开展自查、交叉检查、专项督查等方式，确保专项治理取得实际成效。</a:t>
            </a:r>
            <a:endParaRPr sz="28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6583045"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（十八）强化问责考核</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625600"/>
            <a:ext cx="12246610" cy="5262245"/>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lang="en-US" sz="2800" b="1" dirty="0">
                <a:latin typeface="微软雅黑" panose="020B0503020204020204" pitchFamily="34" charset="-122"/>
                <a:ea typeface="微软雅黑" panose="020B0503020204020204" pitchFamily="34" charset="-122"/>
              </a:rPr>
              <a:t> </a:t>
            </a:r>
            <a:r>
              <a:rPr sz="2800" b="1" dirty="0">
                <a:latin typeface="微软雅黑" panose="020B0503020204020204" pitchFamily="34" charset="-122"/>
                <a:ea typeface="微软雅黑" panose="020B0503020204020204" pitchFamily="34" charset="-122"/>
              </a:rPr>
              <a:t>教育督导部门要加强对地方政府规范校外培训机构发展工作的督导评估，评估结果作为有关领导干部综合考核评价的重要参考。建立问责机制，对责任不落实、措施不到位，造成中小学生课外负担过重，人民群众反映特别强烈的地方及相关责任人要进行严肃问责。规范治理校外培训机构及减轻中小学生课外负担不力的县（区），不得申报义务教育基本均衡和优质均衡发展评估认定；已经通过认定的，要下发专项督导通知书，限期整改。</a:t>
            </a:r>
            <a:endParaRPr sz="28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43000" y="180340"/>
            <a:ext cx="991108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419735" y="925195"/>
            <a:ext cx="3678555" cy="1062990"/>
            <a:chOff x="-191720" y="0"/>
            <a:chExt cx="3677590" cy="576064"/>
          </a:xfrm>
        </p:grpSpPr>
        <p:sp>
          <p:nvSpPr>
            <p:cNvPr id="16407" name="圆角矩形 93"/>
            <p:cNvSpPr>
              <a:spLocks noChangeArrowheads="1"/>
            </p:cNvSpPr>
            <p:nvPr/>
          </p:nvSpPr>
          <p:spPr bwMode="auto">
            <a:xfrm>
              <a:off x="0" y="0"/>
              <a:ext cx="3253521" cy="576064"/>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191720" y="71578"/>
              <a:ext cx="3677590" cy="349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zh-CN" sz="3600" b="1" dirty="0">
                  <a:solidFill>
                    <a:srgbClr val="FF0000"/>
                  </a:solidFill>
                </a:rPr>
                <a:t>（一）指导思想</a:t>
              </a:r>
              <a:endParaRPr lang="zh-CN" altLang="zh-CN" sz="3600" b="1" dirty="0">
                <a:solidFill>
                  <a:srgbClr val="FF0000"/>
                </a:solidFill>
              </a:endParaRPr>
            </a:p>
          </p:txBody>
        </p:sp>
      </p:grpSp>
      <p:sp>
        <p:nvSpPr>
          <p:cNvPr id="14" name="矩形 13"/>
          <p:cNvSpPr/>
          <p:nvPr/>
        </p:nvSpPr>
        <p:spPr>
          <a:xfrm>
            <a:off x="587051" y="1988840"/>
            <a:ext cx="11251715" cy="3784600"/>
          </a:xfrm>
          <a:prstGeom prst="rect">
            <a:avLst/>
          </a:prstGeom>
        </p:spPr>
        <p:txBody>
          <a:bodyPr wrap="square">
            <a:spAutoFit/>
          </a:bodyPr>
          <a:lstStyle/>
          <a:p>
            <a:pPr>
              <a:lnSpc>
                <a:spcPct val="200000"/>
              </a:lnSpc>
            </a:pPr>
            <a:r>
              <a:rPr lang="en-US" altLang="zh-CN" sz="2400" b="1" dirty="0" smtClean="0">
                <a:latin typeface="微软雅黑" panose="020B0503020204020204" pitchFamily="34" charset="-122"/>
                <a:ea typeface="微软雅黑" panose="020B0503020204020204" pitchFamily="34" charset="-122"/>
              </a:rPr>
              <a:t>       </a:t>
            </a:r>
            <a:r>
              <a:rPr lang="zh-CN" altLang="zh-CN" sz="2400" b="1" dirty="0">
                <a:latin typeface="微软雅黑" panose="020B0503020204020204" pitchFamily="34" charset="-122"/>
                <a:ea typeface="微软雅黑" panose="020B0503020204020204" pitchFamily="34" charset="-122"/>
              </a:rPr>
              <a:t>以习近平新时代中国特色社会主义思想为指导，深入贯彻落实党的十九大和十九届二中、三中全会精神，全面贯彻党的教育方针，坚持立德树人，发展素质教育，以促进中小学生身心健康发展为落脚点，以建立健全校外培训机构监管机制为着力点，努力构建校外培训机构规范有序发展的长效机制，切实解决人民群众反映强烈的中小学生课外负担过重问题，形成校内外协同育人的良好局面。</a:t>
            </a:r>
            <a:endParaRPr lang="zh-CN"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1+#ppt_w/2"/>
                                          </p:val>
                                        </p:tav>
                                        <p:tav tm="100000">
                                          <p:val>
                                            <p:strVal val="#ppt_x"/>
                                          </p:val>
                                        </p:tav>
                                      </p:tavLst>
                                    </p:anim>
                                    <p:anim calcmode="lin" valueType="num">
                                      <p:cBhvr additive="base">
                                        <p:cTn id="8" dur="500" fill="hold"/>
                                        <p:tgtEl>
                                          <p:spTgt spid="16387"/>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16388"/>
                                        </p:tgtEl>
                                        <p:attrNameLst>
                                          <p:attrName>style.visibility</p:attrName>
                                        </p:attrNameLst>
                                      </p:cBhvr>
                                      <p:to>
                                        <p:strVal val="visible"/>
                                      </p:to>
                                    </p:set>
                                    <p:animEffect transition="in" filter="wipe(right)">
                                      <p:cBhvr>
                                        <p:cTn id="11" dur="500"/>
                                        <p:tgtEl>
                                          <p:spTgt spid="16388"/>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6386"/>
                                        </p:tgtEl>
                                        <p:attrNameLst>
                                          <p:attrName>style.visibility</p:attrName>
                                        </p:attrNameLst>
                                      </p:cBhvr>
                                      <p:to>
                                        <p:strVal val="visible"/>
                                      </p:to>
                                    </p:set>
                                    <p:anim calcmode="lin" valueType="num">
                                      <p:cBhvr>
                                        <p:cTn id="15" dur="400" fill="hold"/>
                                        <p:tgtEl>
                                          <p:spTgt spid="16386"/>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16386"/>
                                        </p:tgtEl>
                                        <p:attrNameLst>
                                          <p:attrName>ppt_y</p:attrName>
                                        </p:attrNameLst>
                                      </p:cBhvr>
                                      <p:tavLst>
                                        <p:tav tm="0">
                                          <p:val>
                                            <p:strVal val="#ppt_y"/>
                                          </p:val>
                                        </p:tav>
                                        <p:tav tm="100000">
                                          <p:val>
                                            <p:strVal val="#ppt_y"/>
                                          </p:val>
                                        </p:tav>
                                      </p:tavLst>
                                    </p:anim>
                                    <p:anim calcmode="lin" valueType="num">
                                      <p:cBhvr>
                                        <p:cTn id="17" dur="400" fill="hold"/>
                                        <p:tgtEl>
                                          <p:spTgt spid="16386"/>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1638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16386"/>
                                        </p:tgtEl>
                                      </p:cBhvr>
                                    </p:animEffect>
                                  </p:childTnLst>
                                </p:cTn>
                              </p:par>
                            </p:childTnLst>
                          </p:cTn>
                        </p:par>
                        <p:par>
                          <p:cTn id="20" fill="hold">
                            <p:stCondLst>
                              <p:cond delay="1879"/>
                            </p:stCondLst>
                            <p:childTnLst>
                              <p:par>
                                <p:cTn id="21" presetID="42" presetClass="entr" presetSubtype="0" fill="hold" nodeType="afterEffect">
                                  <p:stCondLst>
                                    <p:cond delay="0"/>
                                  </p:stCondLst>
                                  <p:childTnLst>
                                    <p:set>
                                      <p:cBhvr>
                                        <p:cTn id="22" dur="1" fill="hold">
                                          <p:stCondLst>
                                            <p:cond delay="0"/>
                                          </p:stCondLst>
                                        </p:cTn>
                                        <p:tgtEl>
                                          <p:spTgt spid="16406"/>
                                        </p:tgtEl>
                                        <p:attrNameLst>
                                          <p:attrName>style.visibility</p:attrName>
                                        </p:attrNameLst>
                                      </p:cBhvr>
                                      <p:to>
                                        <p:strVal val="visible"/>
                                      </p:to>
                                    </p:set>
                                    <p:animEffect transition="in" filter="fade">
                                      <p:cBhvr>
                                        <p:cTn id="23" dur="1000"/>
                                        <p:tgtEl>
                                          <p:spTgt spid="16406"/>
                                        </p:tgtEl>
                                      </p:cBhvr>
                                    </p:animEffect>
                                    <p:anim calcmode="lin" valueType="num">
                                      <p:cBhvr>
                                        <p:cTn id="24" dur="1000" fill="hold"/>
                                        <p:tgtEl>
                                          <p:spTgt spid="16406"/>
                                        </p:tgtEl>
                                        <p:attrNameLst>
                                          <p:attrName>ppt_x</p:attrName>
                                        </p:attrNameLst>
                                      </p:cBhvr>
                                      <p:tavLst>
                                        <p:tav tm="0">
                                          <p:val>
                                            <p:strVal val="#ppt_x"/>
                                          </p:val>
                                        </p:tav>
                                        <p:tav tm="100000">
                                          <p:val>
                                            <p:strVal val="#ppt_x"/>
                                          </p:val>
                                        </p:tav>
                                      </p:tavLst>
                                    </p:anim>
                                    <p:anim calcmode="lin" valueType="num">
                                      <p:cBhvr>
                                        <p:cTn id="25" dur="1000" fill="hold"/>
                                        <p:tgtEl>
                                          <p:spTgt spid="16406"/>
                                        </p:tgtEl>
                                        <p:attrNameLst>
                                          <p:attrName>ppt_y</p:attrName>
                                        </p:attrNameLst>
                                      </p:cBhvr>
                                      <p:tavLst>
                                        <p:tav tm="0">
                                          <p:val>
                                            <p:strVal val="#ppt_y+.1"/>
                                          </p:val>
                                        </p:tav>
                                        <p:tav tm="100000">
                                          <p:val>
                                            <p:strVal val="#ppt_y"/>
                                          </p:val>
                                        </p:tav>
                                      </p:tavLst>
                                    </p:anim>
                                  </p:childTnLst>
                                </p:cTn>
                              </p:par>
                            </p:childTnLst>
                          </p:cTn>
                        </p:par>
                        <p:par>
                          <p:cTn id="26" fill="hold">
                            <p:stCondLst>
                              <p:cond delay="2879"/>
                            </p:stCondLst>
                            <p:childTnLst>
                              <p:par>
                                <p:cTn id="27" presetID="10"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animBg="1"/>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6583045"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（十九）重视宣传引导</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29845" y="1988820"/>
            <a:ext cx="12246610" cy="4399915"/>
          </a:xfrm>
          <a:prstGeom prst="rect">
            <a:avLst/>
          </a:prstGeom>
        </p:spPr>
        <p:txBody>
          <a:bodyPr wrap="square">
            <a:spAutoFit/>
          </a:bodyPr>
          <a:lstStyle/>
          <a:p>
            <a:pPr>
              <a:lnSpc>
                <a:spcPct val="200000"/>
              </a:lnSpc>
            </a:pPr>
            <a:r>
              <a:rPr lang="en-US" sz="2400" b="1" dirty="0">
                <a:latin typeface="微软雅黑" panose="020B0503020204020204" pitchFamily="34" charset="-122"/>
                <a:ea typeface="微软雅黑" panose="020B0503020204020204" pitchFamily="34" charset="-122"/>
              </a:rPr>
              <a:t>   </a:t>
            </a:r>
            <a:r>
              <a:rPr lang="en-US" sz="2800" b="1" dirty="0">
                <a:latin typeface="微软雅黑" panose="020B0503020204020204" pitchFamily="34" charset="-122"/>
                <a:ea typeface="微软雅黑" panose="020B0503020204020204" pitchFamily="34" charset="-122"/>
              </a:rPr>
              <a:t> </a:t>
            </a:r>
            <a:r>
              <a:rPr sz="2800" b="1" dirty="0">
                <a:latin typeface="微软雅黑" panose="020B0503020204020204" pitchFamily="34" charset="-122"/>
                <a:ea typeface="微软雅黑" panose="020B0503020204020204" pitchFamily="34" charset="-122"/>
              </a:rPr>
              <a:t>各地要通过多种途径加强政策宣传解读，使改革精神、政策要义家喻户晓，形成良好社会氛围。通过家长会、家长学校、家访、专题报告等形式，促进家长树立正确的教育观念、成才观念，不盲目攀比，科学认识并切实减轻学生过重的课外负担。对表现突出的校外培训机构给予宣传，引导校外培训机构增强社会责任担当，强化自我约束，树立良好社会形象。</a:t>
            </a:r>
            <a:endParaRPr sz="28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61441"/>
          <p:cNvSpPr>
            <a:spLocks noGrp="1" noRot="1"/>
          </p:cNvSpPr>
          <p:nvPr>
            <p:ph type="title"/>
          </p:nvPr>
        </p:nvSpPr>
        <p:spPr>
          <a:xfrm>
            <a:off x="2426336" y="2781300"/>
            <a:ext cx="8243887" cy="1314450"/>
          </a:xfrm>
        </p:spPr>
        <p:txBody>
          <a:bodyPr anchor="ctr"/>
          <a:p>
            <a:br>
              <a:rPr lang="zh-CN" altLang="en-US" sz="6000"/>
            </a:br>
            <a:endParaRPr lang="zh-CN" altLang="en-US" sz="6000"/>
          </a:p>
        </p:txBody>
      </p:sp>
      <p:sp>
        <p:nvSpPr>
          <p:cNvPr id="61443" name="矩形 61442"/>
          <p:cNvSpPr/>
          <p:nvPr/>
        </p:nvSpPr>
        <p:spPr>
          <a:xfrm>
            <a:off x="4153535" y="3213100"/>
            <a:ext cx="4392613" cy="922020"/>
          </a:xfrm>
          <a:prstGeom prst="rect">
            <a:avLst/>
          </a:prstGeom>
          <a:noFill/>
          <a:ln w="9525">
            <a:noFill/>
          </a:ln>
        </p:spPr>
        <p:txBody>
          <a:bodyPr wrap="square">
            <a:spAutoFit/>
          </a:bodyPr>
          <a:p>
            <a:pPr fontAlgn="base"/>
            <a:r>
              <a:rPr lang="zh-CN" altLang="en-US" sz="5400" strike="noStrike" noProof="1" dirty="0">
                <a:solidFill>
                  <a:schemeClr val="tx2"/>
                </a:solidFill>
                <a:effectLst>
                  <a:outerShdw blurRad="38100" dist="38100" dir="2700000">
                    <a:srgbClr val="C0C0C0"/>
                  </a:outerShdw>
                </a:effectLst>
                <a:latin typeface="Arial" panose="020B0604020202020204" pitchFamily="34" charset="0"/>
                <a:ea typeface="宋体" panose="02010600030101010101" pitchFamily="2" charset="-122"/>
                <a:cs typeface="+mn-cs"/>
              </a:rPr>
              <a:t>谢  谢  大  家！</a:t>
            </a:r>
            <a:endParaRPr lang="zh-CN" altLang="en-US" sz="5400" strike="noStrike" noProof="1" dirty="0">
              <a:solidFill>
                <a:schemeClr val="tx2"/>
              </a:solidFill>
              <a:effectLst>
                <a:outerShdw blurRad="38100" dist="38100" dir="2700000">
                  <a:srgbClr val="C0C0C0"/>
                </a:outerShdw>
              </a:effectLst>
              <a:latin typeface="Arial" panose="020B0604020202020204" pitchFamily="34" charset="0"/>
            </a:endParaRPr>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7917" y="908720"/>
            <a:ext cx="3823335" cy="959485"/>
            <a:chOff x="0" y="0"/>
            <a:chExt cx="3822332"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3382392"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（二）基本原则</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4523105"/>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lang="zh-CN" altLang="zh-CN" sz="2400" b="1" dirty="0">
                <a:latin typeface="微软雅黑" panose="020B0503020204020204" pitchFamily="34" charset="-122"/>
                <a:ea typeface="微软雅黑" panose="020B0503020204020204" pitchFamily="34" charset="-122"/>
              </a:rPr>
              <a:t>依法规范。依法依规对校外培训机构进行审批登记、开展专项治理、强化日常监管，切实规范校外培训秩序。校外培训机构依法依规开展培训业务和相关活动，自觉维护中小学生及家长合法权益。</a:t>
            </a:r>
            <a:endParaRPr lang="zh-CN" altLang="zh-CN" sz="2400" b="1" dirty="0">
              <a:latin typeface="微软雅黑" panose="020B0503020204020204" pitchFamily="34" charset="-122"/>
              <a:ea typeface="微软雅黑" panose="020B0503020204020204" pitchFamily="34" charset="-122"/>
            </a:endParaRPr>
          </a:p>
          <a:p>
            <a:pPr>
              <a:lnSpc>
                <a:spcPct val="200000"/>
              </a:lnSpc>
            </a:pPr>
            <a:r>
              <a:rPr lang="zh-CN" altLang="zh-CN" sz="2400" b="1" dirty="0">
                <a:latin typeface="微软雅黑" panose="020B0503020204020204" pitchFamily="34" charset="-122"/>
                <a:ea typeface="微软雅黑" panose="020B0503020204020204" pitchFamily="34" charset="-122"/>
              </a:rPr>
              <a:t>    分类管理。鼓励发展以培养中小学生兴趣爱好、创新精神和实践能力为目标的培训，重点规范语文、数学、英语及物理、化学、生物等学科知识培训，坚决禁止应试、超标、超前培训及与招生入学挂钩的行为。</a:t>
            </a:r>
            <a:endParaRPr lang="zh-CN"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7917" y="908720"/>
            <a:ext cx="3823335" cy="959485"/>
            <a:chOff x="0" y="0"/>
            <a:chExt cx="3822332"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3382392"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（二）基本原则</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4523105"/>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lang="zh-CN" altLang="zh-CN" sz="2400" b="1" dirty="0">
                <a:latin typeface="微软雅黑" panose="020B0503020204020204" pitchFamily="34" charset="-122"/>
                <a:ea typeface="微软雅黑" panose="020B0503020204020204" pitchFamily="34" charset="-122"/>
              </a:rPr>
              <a:t>综合施策。统筹学校、社会和家庭教育，既规范校外培训机构培训行为，又同步改进中小学教育教学，提高学校教育质量和课后服务能力，强化学校育人主体地位，积极推动家长转变教育观念，做到标本兼治、务求实效。</a:t>
            </a:r>
            <a:endParaRPr lang="zh-CN" altLang="zh-CN" sz="2400" b="1" dirty="0">
              <a:latin typeface="微软雅黑" panose="020B0503020204020204" pitchFamily="34" charset="-122"/>
              <a:ea typeface="微软雅黑" panose="020B0503020204020204" pitchFamily="34" charset="-122"/>
            </a:endParaRPr>
          </a:p>
          <a:p>
            <a:pPr>
              <a:lnSpc>
                <a:spcPct val="200000"/>
              </a:lnSpc>
            </a:pPr>
            <a:r>
              <a:rPr lang="zh-CN" altLang="zh-CN" sz="2400" b="1" dirty="0">
                <a:latin typeface="微软雅黑" panose="020B0503020204020204" pitchFamily="34" charset="-122"/>
                <a:ea typeface="微软雅黑" panose="020B0503020204020204" pitchFamily="34" charset="-122"/>
              </a:rPr>
              <a:t>    协同治理。强化省地（市）统筹，落实以县为主管理责任。建立健全工作协调机制，有关部门各司其职、分工协作，统筹做好审批登记和监督管理，形成综合治理合力，确保积极稳妥推进。</a:t>
            </a:r>
            <a:endParaRPr lang="zh-CN"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5363" name="TextBox 6"/>
          <p:cNvSpPr txBox="1">
            <a:spLocks noChangeArrowheads="1"/>
          </p:cNvSpPr>
          <p:nvPr/>
        </p:nvSpPr>
        <p:spPr bwMode="auto">
          <a:xfrm>
            <a:off x="3580714" y="2772217"/>
            <a:ext cx="7846259"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sz="3200" b="1" spc="600" dirty="0">
                <a:solidFill>
                  <a:srgbClr val="F8F8F8"/>
                </a:solidFill>
                <a:latin typeface="微软雅黑" panose="020B0503020204020204" pitchFamily="34" charset="-122"/>
                <a:ea typeface="微软雅黑" panose="020B0503020204020204" pitchFamily="34" charset="-122"/>
              </a:rPr>
              <a:t>二、明确设置标准</a:t>
            </a:r>
            <a:endParaRPr lang="zh-CN" sz="3200" b="1" spc="600" dirty="0">
              <a:solidFill>
                <a:srgbClr val="F8F8F8"/>
              </a:solidFill>
              <a:latin typeface="微软雅黑" panose="020B0503020204020204" pitchFamily="34" charset="-122"/>
              <a:ea typeface="微软雅黑" panose="020B0503020204020204" pitchFamily="34" charset="-122"/>
            </a:endParaRPr>
          </a:p>
        </p:txBody>
      </p:sp>
      <p:cxnSp>
        <p:nvCxnSpPr>
          <p:cNvPr id="15366"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367" name="Group 7"/>
          <p:cNvGrpSpPr/>
          <p:nvPr/>
        </p:nvGrpSpPr>
        <p:grpSpPr bwMode="auto">
          <a:xfrm>
            <a:off x="1314450" y="2393950"/>
            <a:ext cx="2093913" cy="2122488"/>
            <a:chOff x="0" y="0"/>
            <a:chExt cx="2093913" cy="2122488"/>
          </a:xfrm>
        </p:grpSpPr>
        <p:sp>
          <p:nvSpPr>
            <p:cNvPr id="15368"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9" name="Freeform 7"/>
            <p:cNvSpPr>
              <a:spLocks noEditPoints="1"/>
            </p:cNvSpPr>
            <p:nvPr/>
          </p:nvSpPr>
          <p:spPr bwMode="auto">
            <a:xfrm>
              <a:off x="371475" y="215900"/>
              <a:ext cx="1360488" cy="1641475"/>
            </a:xfrm>
            <a:custGeom>
              <a:avLst/>
              <a:gdLst>
                <a:gd name="T0" fmla="*/ 870 w 1809"/>
                <a:gd name="T1" fmla="*/ 879 h 2152"/>
                <a:gd name="T2" fmla="*/ 870 w 1809"/>
                <a:gd name="T3" fmla="*/ 2152 h 2152"/>
                <a:gd name="T4" fmla="*/ 1809 w 1809"/>
                <a:gd name="T5" fmla="*/ 1820 h 2152"/>
                <a:gd name="T6" fmla="*/ 1809 w 1809"/>
                <a:gd name="T7" fmla="*/ 547 h 2152"/>
                <a:gd name="T8" fmla="*/ 870 w 1809"/>
                <a:gd name="T9" fmla="*/ 879 h 2152"/>
                <a:gd name="T10" fmla="*/ 785 w 1809"/>
                <a:gd name="T11" fmla="*/ 961 h 2152"/>
                <a:gd name="T12" fmla="*/ 785 w 1809"/>
                <a:gd name="T13" fmla="*/ 1138 h 2152"/>
                <a:gd name="T14" fmla="*/ 613 w 1809"/>
                <a:gd name="T15" fmla="*/ 1053 h 2152"/>
                <a:gd name="T16" fmla="*/ 613 w 1809"/>
                <a:gd name="T17" fmla="*/ 864 h 2152"/>
                <a:gd name="T18" fmla="*/ 785 w 1809"/>
                <a:gd name="T19" fmla="*/ 961 h 2152"/>
                <a:gd name="T20" fmla="*/ 1555 w 1809"/>
                <a:gd name="T21" fmla="*/ 410 h 2152"/>
                <a:gd name="T22" fmla="*/ 1507 w 1809"/>
                <a:gd name="T23" fmla="*/ 386 h 2152"/>
                <a:gd name="T24" fmla="*/ 602 w 1809"/>
                <a:gd name="T25" fmla="*/ 700 h 2152"/>
                <a:gd name="T26" fmla="*/ 576 w 1809"/>
                <a:gd name="T27" fmla="*/ 724 h 2152"/>
                <a:gd name="T28" fmla="*/ 576 w 1809"/>
                <a:gd name="T29" fmla="*/ 2017 h 2152"/>
                <a:gd name="T30" fmla="*/ 822 w 1809"/>
                <a:gd name="T31" fmla="*/ 2149 h 2152"/>
                <a:gd name="T32" fmla="*/ 822 w 1809"/>
                <a:gd name="T33" fmla="*/ 879 h 2152"/>
                <a:gd name="T34" fmla="*/ 622 w 1809"/>
                <a:gd name="T35" fmla="*/ 772 h 2152"/>
                <a:gd name="T36" fmla="*/ 625 w 1809"/>
                <a:gd name="T37" fmla="*/ 772 h 2152"/>
                <a:gd name="T38" fmla="*/ 1531 w 1809"/>
                <a:gd name="T39" fmla="*/ 457 h 2152"/>
                <a:gd name="T40" fmla="*/ 1555 w 1809"/>
                <a:gd name="T41" fmla="*/ 410 h 2152"/>
                <a:gd name="T42" fmla="*/ 209 w 1809"/>
                <a:gd name="T43" fmla="*/ 581 h 2152"/>
                <a:gd name="T44" fmla="*/ 209 w 1809"/>
                <a:gd name="T45" fmla="*/ 758 h 2152"/>
                <a:gd name="T46" fmla="*/ 37 w 1809"/>
                <a:gd name="T47" fmla="*/ 673 h 2152"/>
                <a:gd name="T48" fmla="*/ 37 w 1809"/>
                <a:gd name="T49" fmla="*/ 484 h 2152"/>
                <a:gd name="T50" fmla="*/ 209 w 1809"/>
                <a:gd name="T51" fmla="*/ 581 h 2152"/>
                <a:gd name="T52" fmla="*/ 978 w 1809"/>
                <a:gd name="T53" fmla="*/ 30 h 2152"/>
                <a:gd name="T54" fmla="*/ 931 w 1809"/>
                <a:gd name="T55" fmla="*/ 6 h 2152"/>
                <a:gd name="T56" fmla="*/ 25 w 1809"/>
                <a:gd name="T57" fmla="*/ 321 h 2152"/>
                <a:gd name="T58" fmla="*/ 0 w 1809"/>
                <a:gd name="T59" fmla="*/ 344 h 2152"/>
                <a:gd name="T60" fmla="*/ 0 w 1809"/>
                <a:gd name="T61" fmla="*/ 1638 h 2152"/>
                <a:gd name="T62" fmla="*/ 246 w 1809"/>
                <a:gd name="T63" fmla="*/ 1770 h 2152"/>
                <a:gd name="T64" fmla="*/ 246 w 1809"/>
                <a:gd name="T65" fmla="*/ 500 h 2152"/>
                <a:gd name="T66" fmla="*/ 46 w 1809"/>
                <a:gd name="T67" fmla="*/ 393 h 2152"/>
                <a:gd name="T68" fmla="*/ 49 w 1809"/>
                <a:gd name="T69" fmla="*/ 392 h 2152"/>
                <a:gd name="T70" fmla="*/ 954 w 1809"/>
                <a:gd name="T71" fmla="*/ 77 h 2152"/>
                <a:gd name="T72" fmla="*/ 978 w 1809"/>
                <a:gd name="T73" fmla="*/ 30 h 2152"/>
                <a:gd name="T74" fmla="*/ 497 w 1809"/>
                <a:gd name="T75" fmla="*/ 781 h 2152"/>
                <a:gd name="T76" fmla="*/ 497 w 1809"/>
                <a:gd name="T77" fmla="*/ 958 h 2152"/>
                <a:gd name="T78" fmla="*/ 325 w 1809"/>
                <a:gd name="T79" fmla="*/ 873 h 2152"/>
                <a:gd name="T80" fmla="*/ 325 w 1809"/>
                <a:gd name="T81" fmla="*/ 684 h 2152"/>
                <a:gd name="T82" fmla="*/ 497 w 1809"/>
                <a:gd name="T83" fmla="*/ 781 h 2152"/>
                <a:gd name="T84" fmla="*/ 1266 w 1809"/>
                <a:gd name="T85" fmla="*/ 230 h 2152"/>
                <a:gd name="T86" fmla="*/ 1219 w 1809"/>
                <a:gd name="T87" fmla="*/ 206 h 2152"/>
                <a:gd name="T88" fmla="*/ 313 w 1809"/>
                <a:gd name="T89" fmla="*/ 520 h 2152"/>
                <a:gd name="T90" fmla="*/ 288 w 1809"/>
                <a:gd name="T91" fmla="*/ 544 h 2152"/>
                <a:gd name="T92" fmla="*/ 288 w 1809"/>
                <a:gd name="T93" fmla="*/ 1837 h 2152"/>
                <a:gd name="T94" fmla="*/ 534 w 1809"/>
                <a:gd name="T95" fmla="*/ 1969 h 2152"/>
                <a:gd name="T96" fmla="*/ 534 w 1809"/>
                <a:gd name="T97" fmla="*/ 699 h 2152"/>
                <a:gd name="T98" fmla="*/ 334 w 1809"/>
                <a:gd name="T99" fmla="*/ 592 h 2152"/>
                <a:gd name="T100" fmla="*/ 337 w 1809"/>
                <a:gd name="T101" fmla="*/ 592 h 2152"/>
                <a:gd name="T102" fmla="*/ 1243 w 1809"/>
                <a:gd name="T103" fmla="*/ 277 h 2152"/>
                <a:gd name="T104" fmla="*/ 1266 w 1809"/>
                <a:gd name="T105" fmla="*/ 23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9" h="2152">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1+#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300" fill="hold"/>
                                        <p:tgtEl>
                                          <p:spTgt spid="15367"/>
                                        </p:tgtEl>
                                        <p:attrNameLst>
                                          <p:attrName>ppt_w</p:attrName>
                                        </p:attrNameLst>
                                      </p:cBhvr>
                                      <p:tavLst>
                                        <p:tav tm="0">
                                          <p:val>
                                            <p:fltVal val="0"/>
                                          </p:val>
                                        </p:tav>
                                        <p:tav tm="100000">
                                          <p:val>
                                            <p:strVal val="#ppt_w"/>
                                          </p:val>
                                        </p:tav>
                                      </p:tavLst>
                                    </p:anim>
                                    <p:anim calcmode="lin" valueType="num">
                                      <p:cBhvr>
                                        <p:cTn id="13" dur="300" fill="hold"/>
                                        <p:tgtEl>
                                          <p:spTgt spid="15367"/>
                                        </p:tgtEl>
                                        <p:attrNameLst>
                                          <p:attrName>ppt_h</p:attrName>
                                        </p:attrNameLst>
                                      </p:cBhvr>
                                      <p:tavLst>
                                        <p:tav tm="0">
                                          <p:val>
                                            <p:fltVal val="0"/>
                                          </p:val>
                                        </p:tav>
                                        <p:tav tm="100000">
                                          <p:val>
                                            <p:strVal val="#ppt_h"/>
                                          </p:val>
                                        </p:tav>
                                      </p:tavLst>
                                    </p:anim>
                                    <p:animEffect transition="in" filter="fade">
                                      <p:cBhvr>
                                        <p:cTn id="14" dur="300"/>
                                        <p:tgtEl>
                                          <p:spTgt spid="1536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15363"/>
                                        </p:tgtEl>
                                        <p:attrNameLst>
                                          <p:attrName>style.visibility</p:attrName>
                                        </p:attrNameLst>
                                      </p:cBhvr>
                                      <p:to>
                                        <p:strVal val="visible"/>
                                      </p:to>
                                    </p:set>
                                    <p:animEffect transition="in" filter="wipe(down)">
                                      <p:cBhvr>
                                        <p:cTn id="18"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730240" cy="959485"/>
            <a:chOff x="0" y="0"/>
            <a:chExt cx="4610160"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96" y="71730"/>
              <a:ext cx="4329564"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（三）确定设置标准</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2306955"/>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lang="zh-CN" altLang="zh-CN" sz="2400" b="1" dirty="0">
                <a:latin typeface="微软雅黑" panose="020B0503020204020204" pitchFamily="34" charset="-122"/>
                <a:ea typeface="微软雅黑" panose="020B0503020204020204" pitchFamily="34" charset="-122"/>
              </a:rPr>
              <a:t>省级教育部门要会同有关部门，结合本地实际，研究制订校外培训机构设置的具体标准；省域内各地市差距大的，可授权地市级教育部门会同当地有关部门制订，并向省级教育部门及有关部门备案。</a:t>
            </a:r>
            <a:endParaRPr lang="zh-CN"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864860"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（四）遵循基本要求</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3046095"/>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altLang="zh-CN" sz="2400" b="1" dirty="0">
                <a:solidFill>
                  <a:srgbClr val="FF0000"/>
                </a:solidFill>
                <a:latin typeface="微软雅黑" panose="020B0503020204020204" pitchFamily="34" charset="-122"/>
                <a:ea typeface="微软雅黑" panose="020B0503020204020204" pitchFamily="34" charset="-122"/>
              </a:rPr>
              <a:t>场所条件方面，</a:t>
            </a:r>
            <a:r>
              <a:rPr altLang="zh-CN" sz="2400" b="1" dirty="0">
                <a:latin typeface="微软雅黑" panose="020B0503020204020204" pitchFamily="34" charset="-122"/>
                <a:ea typeface="微软雅黑" panose="020B0503020204020204" pitchFamily="34" charset="-122"/>
              </a:rPr>
              <a:t>校外培训机构必须有符合安全条件的固定场所，同一培训时段内生均面积不低于3平方米，确保不拥挤、易疏散；必须符合国家关于消防、环保、卫生、食品经营等管理规定要求。通过为参训对象购买人身安全保险等必要方式，防范和化解安全事故风险。</a:t>
            </a:r>
            <a:endParaRPr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719328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chemeClr val="tx2">
                    <a:lumMod val="50000"/>
                  </a:schemeClr>
                </a:solidFill>
                <a:latin typeface="微软雅黑" panose="020B0503020204020204" pitchFamily="34" charset="-122"/>
                <a:ea typeface="微软雅黑" panose="020B0503020204020204" pitchFamily="34" charset="-122"/>
                <a:sym typeface="+mn-ea"/>
              </a:rPr>
              <a:t>国务院办公厅关于《规范校外培训机构发展的意见》</a:t>
            </a:r>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a:p>
            <a:pPr eaLnBrk="1" hangingPunct="1"/>
            <a:endParaRPr lang="zh-CN" altLang="en-US" sz="24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406" name="Group 22"/>
          <p:cNvGrpSpPr/>
          <p:nvPr/>
        </p:nvGrpSpPr>
        <p:grpSpPr bwMode="auto">
          <a:xfrm>
            <a:off x="628015" y="908685"/>
            <a:ext cx="5864860" cy="959485"/>
            <a:chOff x="0" y="0"/>
            <a:chExt cx="4577116" cy="959155"/>
          </a:xfrm>
        </p:grpSpPr>
        <p:sp>
          <p:nvSpPr>
            <p:cNvPr id="16407" name="圆角矩形 93"/>
            <p:cNvSpPr>
              <a:spLocks noChangeArrowheads="1"/>
            </p:cNvSpPr>
            <p:nvPr/>
          </p:nvSpPr>
          <p:spPr bwMode="auto">
            <a:xfrm>
              <a:off x="0" y="0"/>
              <a:ext cx="3822332" cy="959155"/>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4296553" cy="6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3600" dirty="0">
                  <a:solidFill>
                    <a:srgbClr val="FF0000"/>
                  </a:solidFill>
                  <a:latin typeface="微软雅黑" panose="020B0503020204020204" pitchFamily="34" charset="-122"/>
                  <a:ea typeface="微软雅黑" panose="020B0503020204020204" pitchFamily="34" charset="-122"/>
                </a:rPr>
                <a:t>（四）遵循基本要求</a:t>
              </a:r>
              <a:endParaRPr lang="zh-CN" altLang="en-US" sz="3600" dirty="0">
                <a:solidFill>
                  <a:srgbClr val="FF0000"/>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87052" y="1988840"/>
            <a:ext cx="10911930" cy="3784600"/>
          </a:xfrm>
          <a:prstGeom prst="rect">
            <a:avLst/>
          </a:prstGeom>
        </p:spPr>
        <p:txBody>
          <a:bodyPr wrap="square">
            <a:spAutoFit/>
          </a:bodyPr>
          <a:lstStyle/>
          <a:p>
            <a:pPr>
              <a:lnSpc>
                <a:spcPct val="200000"/>
              </a:lnSpc>
            </a:pPr>
            <a:r>
              <a:rPr lang="en-US" altLang="zh-CN" sz="2400" b="1" dirty="0">
                <a:latin typeface="微软雅黑" panose="020B0503020204020204" pitchFamily="34" charset="-122"/>
                <a:ea typeface="微软雅黑" panose="020B0503020204020204" pitchFamily="34" charset="-122"/>
              </a:rPr>
              <a:t>  </a:t>
            </a:r>
            <a:r>
              <a:rPr lang="en-US" altLang="zh-CN" sz="2400" b="1" dirty="0">
                <a:solidFill>
                  <a:srgbClr val="FF0000"/>
                </a:solidFill>
                <a:latin typeface="微软雅黑" panose="020B0503020204020204" pitchFamily="34" charset="-122"/>
                <a:ea typeface="微软雅黑" panose="020B0503020204020204" pitchFamily="34" charset="-122"/>
              </a:rPr>
              <a:t> </a:t>
            </a:r>
            <a:r>
              <a:rPr altLang="zh-CN" sz="2400" b="1" dirty="0">
                <a:solidFill>
                  <a:srgbClr val="FF0000"/>
                </a:solidFill>
                <a:latin typeface="微软雅黑" panose="020B0503020204020204" pitchFamily="34" charset="-122"/>
                <a:ea typeface="微软雅黑" panose="020B0503020204020204" pitchFamily="34" charset="-122"/>
              </a:rPr>
              <a:t>师资条件方面，</a:t>
            </a:r>
            <a:r>
              <a:rPr altLang="zh-CN" sz="2400" b="1" dirty="0">
                <a:latin typeface="微软雅黑" panose="020B0503020204020204" pitchFamily="34" charset="-122"/>
                <a:ea typeface="微软雅黑" panose="020B0503020204020204" pitchFamily="34" charset="-122"/>
              </a:rPr>
              <a:t>校外培训机构必须有相对稳定的师资队伍，不得聘用中小学在职教师。所聘从事培训工作的人员必须遵守宪法和法律，热爱教育事业，具有良好的思想品德和相应的培训能力；从事语文、数学、英语及物理、化学、生物等学科知识培训的教师应具有相应的教师资格。培训机构应当与所聘人员依法签订聘用合同、劳动合同或劳务协议。聘用外籍人员须符合国家有关规定。</a:t>
            </a:r>
            <a:endParaRPr altLang="zh-CN" sz="2400"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406"/>
                                        </p:tgtEl>
                                        <p:attrNameLst>
                                          <p:attrName>style.visibility</p:attrName>
                                        </p:attrNameLst>
                                      </p:cBhvr>
                                      <p:to>
                                        <p:strVal val="visible"/>
                                      </p:to>
                                    </p:set>
                                    <p:animEffect transition="in" filter="fade">
                                      <p:cBhvr>
                                        <p:cTn id="7" dur="1000"/>
                                        <p:tgtEl>
                                          <p:spTgt spid="16406"/>
                                        </p:tgtEl>
                                      </p:cBhvr>
                                    </p:animEffect>
                                    <p:anim calcmode="lin" valueType="num">
                                      <p:cBhvr>
                                        <p:cTn id="8" dur="1000" fill="hold"/>
                                        <p:tgtEl>
                                          <p:spTgt spid="16406"/>
                                        </p:tgtEl>
                                        <p:attrNameLst>
                                          <p:attrName>ppt_x</p:attrName>
                                        </p:attrNameLst>
                                      </p:cBhvr>
                                      <p:tavLst>
                                        <p:tav tm="0">
                                          <p:val>
                                            <p:strVal val="#ppt_x"/>
                                          </p:val>
                                        </p:tav>
                                        <p:tav tm="100000">
                                          <p:val>
                                            <p:strVal val="#ppt_x"/>
                                          </p:val>
                                        </p:tav>
                                      </p:tavLst>
                                    </p:anim>
                                    <p:anim calcmode="lin" valueType="num">
                                      <p:cBhvr>
                                        <p:cTn id="9" dur="1000" fill="hold"/>
                                        <p:tgtEl>
                                          <p:spTgt spid="164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2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2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2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21A3D0"/>
      </a:lt1>
      <a:dk2>
        <a:srgbClr val="2B2E30"/>
      </a:dk2>
      <a:lt2>
        <a:srgbClr val="21A3D0"/>
      </a:lt2>
      <a:accent1>
        <a:srgbClr val="2B2E30"/>
      </a:accent1>
      <a:accent2>
        <a:srgbClr val="21A3D0"/>
      </a:accent2>
      <a:accent3>
        <a:srgbClr val="ABCEE4"/>
      </a:accent3>
      <a:accent4>
        <a:srgbClr val="000000"/>
      </a:accent4>
      <a:accent5>
        <a:srgbClr val="ACADAD"/>
      </a:accent5>
      <a:accent6>
        <a:srgbClr val="1D93BC"/>
      </a:accent6>
      <a:hlink>
        <a:srgbClr val="21A3D0"/>
      </a:hlink>
      <a:folHlink>
        <a:srgbClr val="2B2E30"/>
      </a:folHlink>
    </a:clrScheme>
    <a:fontScheme name="1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3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3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4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4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6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6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7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7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7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7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8_默认设计模板">
  <a:themeElements>
    <a:clrScheme name="">
      <a:dk1>
        <a:srgbClr val="000000"/>
      </a:dk1>
      <a:lt1>
        <a:srgbClr val="21A3D0"/>
      </a:lt1>
      <a:dk2>
        <a:srgbClr val="2B2E30"/>
      </a:dk2>
      <a:lt2>
        <a:srgbClr val="21A3D0"/>
      </a:lt2>
      <a:accent1>
        <a:srgbClr val="2B2E30"/>
      </a:accent1>
      <a:accent2>
        <a:srgbClr val="21A3D0"/>
      </a:accent2>
      <a:accent3>
        <a:srgbClr val="ABCEE4"/>
      </a:accent3>
      <a:accent4>
        <a:srgbClr val="000000"/>
      </a:accent4>
      <a:accent5>
        <a:srgbClr val="ACADAD"/>
      </a:accent5>
      <a:accent6>
        <a:srgbClr val="1D93BC"/>
      </a:accent6>
      <a:hlink>
        <a:srgbClr val="21A3D0"/>
      </a:hlink>
      <a:folHlink>
        <a:srgbClr val="2B2E30"/>
      </a:folHlink>
    </a:clrScheme>
    <a:fontScheme name="8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8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8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9_默认设计模板">
  <a:themeElements>
    <a:clrScheme name="">
      <a:dk1>
        <a:srgbClr val="000000"/>
      </a:dk1>
      <a:lt1>
        <a:srgbClr val="21A3D0"/>
      </a:lt1>
      <a:dk2>
        <a:srgbClr val="2B2E30"/>
      </a:dk2>
      <a:lt2>
        <a:srgbClr val="21A3D0"/>
      </a:lt2>
      <a:accent1>
        <a:srgbClr val="2B2E30"/>
      </a:accent1>
      <a:accent2>
        <a:srgbClr val="21A3D0"/>
      </a:accent2>
      <a:accent3>
        <a:srgbClr val="ABCEE4"/>
      </a:accent3>
      <a:accent4>
        <a:srgbClr val="000000"/>
      </a:accent4>
      <a:accent5>
        <a:srgbClr val="ACADAD"/>
      </a:accent5>
      <a:accent6>
        <a:srgbClr val="1D93BC"/>
      </a:accent6>
      <a:hlink>
        <a:srgbClr val="21A3D0"/>
      </a:hlink>
      <a:folHlink>
        <a:srgbClr val="2B2E30"/>
      </a:folHlink>
    </a:clrScheme>
    <a:fontScheme name="9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9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9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5125</Words>
  <Application>WPS 演示</Application>
  <PresentationFormat>自定义</PresentationFormat>
  <Paragraphs>175</Paragraphs>
  <Slides>31</Slides>
  <Notes>0</Notes>
  <HiddenSlides>0</HiddenSlides>
  <MMClips>0</MMClips>
  <ScaleCrop>false</ScaleCrop>
  <HeadingPairs>
    <vt:vector size="6" baseType="variant">
      <vt:variant>
        <vt:lpstr>已用的字体</vt:lpstr>
      </vt:variant>
      <vt:variant>
        <vt:i4>8</vt:i4>
      </vt:variant>
      <vt:variant>
        <vt:lpstr>主题</vt:lpstr>
      </vt:variant>
      <vt:variant>
        <vt:i4>8</vt:i4>
      </vt:variant>
      <vt:variant>
        <vt:lpstr>幻灯片标题</vt:lpstr>
      </vt:variant>
      <vt:variant>
        <vt:i4>31</vt:i4>
      </vt:variant>
    </vt:vector>
  </HeadingPairs>
  <TitlesOfParts>
    <vt:vector size="47" baseType="lpstr">
      <vt:lpstr>Arial</vt:lpstr>
      <vt:lpstr>宋体</vt:lpstr>
      <vt:lpstr>Wingdings</vt:lpstr>
      <vt:lpstr>微软雅黑</vt:lpstr>
      <vt:lpstr>仿宋_GB2312</vt:lpstr>
      <vt:lpstr>Calibri</vt:lpstr>
      <vt:lpstr>Arial Unicode MS</vt:lpstr>
      <vt:lpstr>仿宋</vt:lpstr>
      <vt:lpstr>2_默认设计模板</vt:lpstr>
      <vt:lpstr>1_默认设计模板</vt:lpstr>
      <vt:lpstr>3_默认设计模板</vt:lpstr>
      <vt:lpstr>4_默认设计模板</vt:lpstr>
      <vt:lpstr>6_默认设计模板</vt:lpstr>
      <vt:lpstr>7_默认设计模板</vt:lpstr>
      <vt:lpstr>8_默认设计模板</vt:lpstr>
      <vt:lpstr>9_默认设计模板</vt:lpstr>
      <vt:lpstr>国家教育考试相关法规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国家教育考试相关法规</dc:title>
  <dc:creator/>
  <cp:lastModifiedBy>false</cp:lastModifiedBy>
  <cp:revision>22</cp:revision>
  <dcterms:created xsi:type="dcterms:W3CDTF">2013-01-25T01:44:00Z</dcterms:created>
  <dcterms:modified xsi:type="dcterms:W3CDTF">2020-04-08T08:02:45Z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